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  <p:sldMasterId id="214748373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Urbanist Medium"/>
      <p:regular r:id="rId48"/>
      <p:bold r:id="rId49"/>
      <p:italic r:id="rId50"/>
      <p:boldItalic r:id="rId51"/>
    </p:embeddedFont>
    <p:embeddedFont>
      <p:font typeface="Urbanist SemiBold"/>
      <p:regular r:id="rId52"/>
      <p:bold r:id="rId53"/>
      <p:italic r:id="rId54"/>
      <p:boldItalic r:id="rId55"/>
    </p:embeddedFont>
    <p:embeddedFont>
      <p:font typeface="Urbanis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UrbanistMedium-regular.fntdata"/><Relationship Id="rId47" Type="http://schemas.openxmlformats.org/officeDocument/2006/relationships/slide" Target="slides/slide40.xml"/><Relationship Id="rId49" Type="http://schemas.openxmlformats.org/officeDocument/2006/relationships/font" Target="fonts/Urbanist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UrbanistMedium-boldItalic.fntdata"/><Relationship Id="rId50" Type="http://schemas.openxmlformats.org/officeDocument/2006/relationships/font" Target="fonts/UrbanistMedium-italic.fntdata"/><Relationship Id="rId53" Type="http://schemas.openxmlformats.org/officeDocument/2006/relationships/font" Target="fonts/UrbanistSemiBold-bold.fntdata"/><Relationship Id="rId52" Type="http://schemas.openxmlformats.org/officeDocument/2006/relationships/font" Target="fonts/Urbanist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Urbanist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UrbanistSemiBold-italic.fntdata"/><Relationship Id="rId13" Type="http://schemas.openxmlformats.org/officeDocument/2006/relationships/slide" Target="slides/slide6.xml"/><Relationship Id="rId57" Type="http://schemas.openxmlformats.org/officeDocument/2006/relationships/font" Target="fonts/Urbanist-bold.fntdata"/><Relationship Id="rId12" Type="http://schemas.openxmlformats.org/officeDocument/2006/relationships/slide" Target="slides/slide5.xml"/><Relationship Id="rId56" Type="http://schemas.openxmlformats.org/officeDocument/2006/relationships/font" Target="fonts/Urbanist-regular.fntdata"/><Relationship Id="rId15" Type="http://schemas.openxmlformats.org/officeDocument/2006/relationships/slide" Target="slides/slide8.xml"/><Relationship Id="rId59" Type="http://schemas.openxmlformats.org/officeDocument/2006/relationships/font" Target="fonts/Urbanist-boldItalic.fntdata"/><Relationship Id="rId14" Type="http://schemas.openxmlformats.org/officeDocument/2006/relationships/slide" Target="slides/slide7.xml"/><Relationship Id="rId58" Type="http://schemas.openxmlformats.org/officeDocument/2006/relationships/font" Target="fonts/Urbanis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bc4851831a_0_2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bc4851831a_0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bc4851831a_0_2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bc4851831a_0_2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bc4851831a_0_3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bc4851831a_0_3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bc4851831a_0_2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bc4851831a_0_2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bc4851831a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bc4851831a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bc4851831a_0_2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bc4851831a_0_2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bc485183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bc485183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bc4851831a_0_2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bc4851831a_0_2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bc4851831a_0_3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bc4851831a_0_3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bc4851831a_0_4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bc4851831a_0_4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bc4851831a_0_4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bc4851831a_0_4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bc4851831a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bc4851831a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bc4851831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bc4851831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bc4851831a_0_4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bc4851831a_0_4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bc4851831a_0_4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bc4851831a_0_4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bc4851831a_0_4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bc4851831a_0_4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bc4851831a_0_4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bc4851831a_0_4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bc4851831a_0_4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bc4851831a_0_4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bc4851831a_0_4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bc4851831a_0_4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bc4851831a_0_4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bc4851831a_0_4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bc7249c0fe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3bc7249c0fe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bc7249c0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3bc7249c0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bc4851831a_0_2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bc4851831a_0_2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bc7249c0f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bc7249c0f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bc7249c0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bc7249c0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3bc7249c0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3bc7249c0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bc7249c0f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bc7249c0f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bc7249c0fe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bc7249c0fe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bc7249c0f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bc7249c0f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bc7249c0f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bc7249c0f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bc7249c0fe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bc7249c0fe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bc7249c0fe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bc7249c0fe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3bc4851831a_0_2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3bc4851831a_0_2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bc4851831a_0_3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bc4851831a_0_3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bc4851831a_0_2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bc4851831a_0_2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c4851831a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c4851831a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bc4851831a_0_2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bc4851831a_0_2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bc4851831a_0_3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bc4851831a_0_3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bc4851831a_0_2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bc4851831a_0_2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bc4851831a_0_2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bc4851831a_0_2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5" name="Google Shape;485;p5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6" name="Google Shape;486;p5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9" name="Google Shape;489;p5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92" name="Google Shape;492;p5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4" name="Google Shape;494;p5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1" name="Google Shape;501;p5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2" name="Google Shape;502;p5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3" name="Google Shape;503;p5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05" name="Google Shape;505;p5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8" name="Google Shape;508;p5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0" name="Google Shape;510;p5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2" name="Google Shape;512;p5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14" name="Google Shape;514;p5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6" name="Google Shape;516;p5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7" name="Google Shape;517;p5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5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6" name="Google Shape;526;p5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7" name="Google Shape;527;p5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8" name="Google Shape;528;p5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9" name="Google Shape;529;p5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31" name="Google Shape;531;p5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7" name="Google Shape;537;p5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5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541" name="Google Shape;541;p5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2" name="Google Shape;542;p5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3" name="Google Shape;543;p5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4" name="Google Shape;544;p5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6" name="Google Shape;546;p5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47" name="Google Shape;547;p5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1" name="Google Shape;551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2" name="Google Shape;552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3" name="Google Shape;553;p5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4" name="Google Shape;554;p5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6" name="Google Shape;556;p5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7" name="Google Shape;557;p5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8" name="Google Shape;558;p5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9" name="Google Shape;559;p5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0" name="Google Shape;560;p5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1" name="Google Shape;561;p5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5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5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5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5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6" name="Google Shape;566;p5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8" name="Google Shape;568;p5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1" name="Google Shape;571;p6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2" name="Google Shape;572;p6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3" name="Google Shape;573;p6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4" name="Google Shape;574;p6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5" name="Google Shape;575;p6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6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7" name="Google Shape;577;p6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8" name="Google Shape;578;p6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9" name="Google Shape;579;p6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0" name="Google Shape;580;p6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1" name="Google Shape;581;p6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3" name="Google Shape;583;p6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4" name="Google Shape;584;p6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5" name="Google Shape;585;p6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6" name="Google Shape;586;p6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7" name="Google Shape;587;p6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9" name="Google Shape;589;p6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90" name="Google Shape;590;p6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91" name="Google Shape;591;p6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592" name="Google Shape;592;p6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6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4" name="Google Shape;594;p6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598" name="Google Shape;598;p6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02" name="Google Shape;602;p6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6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7" name="Google Shape;607;p6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8" name="Google Shape;608;p6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609" name="Google Shape;609;p6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610" name="Google Shape;610;p6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611" name="Google Shape;611;p6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612" name="Google Shape;612;p6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6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4" name="Google Shape;614;p6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5" name="Google Shape;615;p6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6" name="Google Shape;616;p6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18" name="Google Shape;618;p6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9" name="Google Shape;619;p6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0" name="Google Shape;620;p6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1" name="Google Shape;621;p6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2" name="Google Shape;622;p6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3" name="Google Shape;623;p6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4" name="Google Shape;624;p6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5" name="Google Shape;625;p6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6" name="Google Shape;626;p6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7" name="Google Shape;627;p6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8" name="Google Shape;628;p6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9" name="Google Shape;629;p6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630" name="Google Shape;630;p6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6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634" name="Google Shape;634;p6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6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36" name="Google Shape;636;p6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7" name="Google Shape;637;p6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8" name="Google Shape;638;p6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9" name="Google Shape;639;p6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0" name="Google Shape;640;p6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7" name="Google Shape;647;p6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48" name="Google Shape;648;p6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49" name="Google Shape;649;p6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0" name="Google Shape;650;p6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1" name="Google Shape;651;p6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2" name="Google Shape;652;p6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653" name="Google Shape;653;p6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6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8" name="Google Shape;658;p6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0" name="Google Shape;660;p6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1" name="Google Shape;661;p6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2" name="Google Shape;662;p6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3" name="Google Shape;663;p6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4" name="Google Shape;664;p6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5" name="Google Shape;665;p6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6" name="Google Shape;666;p6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7" name="Google Shape;667;p6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8" name="Google Shape;668;p6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69" name="Google Shape;669;p6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6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671" name="Google Shape;671;p6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3" name="Google Shape;673;p6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4" name="Google Shape;674;p6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677" name="Google Shape;677;p6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8" name="Google Shape;678;p6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9" name="Google Shape;679;p6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80" name="Google Shape;680;p6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6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2" name="Google Shape;682;p6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3" name="Google Shape;683;p6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4" name="Google Shape;684;p6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5" name="Google Shape;685;p6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6" name="Google Shape;686;p6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7" name="Google Shape;687;p6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8" name="Google Shape;688;p6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9" name="Google Shape;689;p6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0" name="Google Shape;690;p6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1" name="Google Shape;691;p6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2" name="Google Shape;692;p6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3" name="Google Shape;693;p6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6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9" name="Google Shape;699;p6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0" name="Google Shape;700;p6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1" name="Google Shape;701;p6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6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4" name="Google Shape;704;p6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5" name="Google Shape;705;p6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6" name="Google Shape;706;p6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7" name="Google Shape;707;p6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8" name="Google Shape;708;p6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9" name="Google Shape;709;p6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0" name="Google Shape;710;p6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6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2" name="Google Shape;712;p6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3" name="Google Shape;713;p6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4" name="Google Shape;714;p6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5" name="Google Shape;715;p6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19" name="Google Shape;719;p6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6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1" name="Google Shape;721;p6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2" name="Google Shape;722;p6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23" name="Google Shape;723;p6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6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25" name="Google Shape;725;p6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6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7" name="Google Shape;727;p6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8" name="Google Shape;728;p6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9" name="Google Shape;729;p6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3" name="Google Shape;733;p6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4" name="Google Shape;734;p6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35" name="Google Shape;735;p6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6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7" name="Google Shape;737;p6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8" name="Google Shape;738;p6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9" name="Google Shape;739;p6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0" name="Google Shape;740;p6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6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2" name="Google Shape;742;p6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6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4" name="Google Shape;744;p6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745" name="Google Shape;745;p6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6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8" name="Google Shape;748;p6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49" name="Google Shape;749;p6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0" name="Google Shape;750;p6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1" name="Google Shape;751;p6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2" name="Google Shape;752;p6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3" name="Google Shape;753;p6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4" name="Google Shape;754;p6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5" name="Google Shape;755;p6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6" name="Google Shape;756;p6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7" name="Google Shape;757;p6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8" name="Google Shape;758;p6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9" name="Google Shape;759;p6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63" name="Google Shape;763;p7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4" name="Google Shape;764;p7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65" name="Google Shape;765;p7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6" name="Google Shape;766;p7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67" name="Google Shape;767;p7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8" name="Google Shape;768;p7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69" name="Google Shape;769;p7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70" name="Google Shape;770;p7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71" name="Google Shape;771;p7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7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4" name="Google Shape;774;p7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5" name="Google Shape;775;p7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6" name="Google Shape;776;p7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7" name="Google Shape;777;p7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79" name="Google Shape;779;p7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0" name="Google Shape;780;p7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1" name="Google Shape;781;p7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" name="Google Shape;782;p7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3" name="Google Shape;783;p7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4" name="Google Shape;784;p7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5" name="Google Shape;785;p7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6" name="Google Shape;786;p7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87" name="Google Shape;787;p7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1" name="Google Shape;791;p7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2" name="Google Shape;792;p7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93" name="Google Shape;793;p7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7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5" name="Google Shape;795;p7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6" name="Google Shape;796;p7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7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798" name="Google Shape;798;p7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7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0" name="Google Shape;800;p7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801" name="Google Shape;801;p7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802" name="Google Shape;802;p7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3" name="Google Shape;803;p7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4" name="Google Shape;804;p7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5" name="Google Shape;805;p7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8" name="Google Shape;808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3" name="Google Shape;81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6" name="Google Shape;816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7" name="Google Shape;817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2" name="Google Shape;822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7" name="Google Shape;827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8" name="Google Shape;828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3" name="Google Shape;833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6" name="Google Shape;846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9" name="Google Shape;849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0" name="Google Shape;850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1" name="Google Shape;851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2" name="Google Shape;852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5" name="Google Shape;855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6" name="Google Shape;856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7" name="Google Shape;857;p8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8" name="Google Shape;858;p8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9" name="Google Shape;859;p8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8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3" name="Google Shape;863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4" name="Google Shape;864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6" name="Google Shape;866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7" name="Google Shape;867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8" name="Google Shape;868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9" name="Google Shape;869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0" name="Google Shape;870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3" name="Google Shape;873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6" name="Google Shape;876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1" name="Google Shape;881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4" name="Google Shape;884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1" name="Google Shape;891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2" name="Google Shape;892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1" name="Google Shape;481;p5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20.jp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0.jp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5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8.jp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"/>
          <p:cNvSpPr txBox="1"/>
          <p:nvPr>
            <p:ph type="title"/>
          </p:nvPr>
        </p:nvSpPr>
        <p:spPr>
          <a:xfrm>
            <a:off x="468700" y="745438"/>
            <a:ext cx="74880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404 sleep not found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911" name="Google Shape;911;p93"/>
          <p:cNvSpPr txBox="1"/>
          <p:nvPr>
            <p:ph idx="1" type="subTitle"/>
          </p:nvPr>
        </p:nvSpPr>
        <p:spPr>
          <a:xfrm>
            <a:off x="590800" y="1549488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needfinding report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912" name="Google Shape;912;p9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913" name="Google Shape;913;p93"/>
          <p:cNvSpPr txBox="1"/>
          <p:nvPr>
            <p:ph idx="7" type="subTitle"/>
          </p:nvPr>
        </p:nvSpPr>
        <p:spPr>
          <a:xfrm>
            <a:off x="462391" y="4146063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cmpsc 185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23, 2026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43" name="Google Shape;1043;p102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2" title="Screenshot 2026-01-29 at 2.32.53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4446" l="0" r="0" t="4446"/>
          <a:stretch/>
        </p:blipFill>
        <p:spPr>
          <a:xfrm>
            <a:off x="3969750" y="1969509"/>
            <a:ext cx="1204500" cy="1204500"/>
          </a:xfrm>
          <a:prstGeom prst="ellipse">
            <a:avLst/>
          </a:prstGeom>
        </p:spPr>
      </p:pic>
      <p:sp>
        <p:nvSpPr>
          <p:cNvPr id="1045" name="Google Shape;1045;p10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46" name="Google Shape;1046;p102"/>
          <p:cNvSpPr/>
          <p:nvPr/>
        </p:nvSpPr>
        <p:spPr>
          <a:xfrm rot="-708655">
            <a:off x="4377016" y="2399351"/>
            <a:ext cx="296068" cy="7260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47" name="Google Shape;1047;p102" title="export boar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75" y="-738375"/>
            <a:ext cx="8135450" cy="61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52" name="Google Shape;1052;p103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3" title="Screenshot 2026-01-29 at 2.32.53 PM.pn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4446" l="0" r="0" t="4446"/>
          <a:stretch/>
        </p:blipFill>
        <p:spPr>
          <a:xfrm>
            <a:off x="3969750" y="1969509"/>
            <a:ext cx="1204500" cy="1204500"/>
          </a:xfrm>
          <a:prstGeom prst="ellipse">
            <a:avLst/>
          </a:prstGeom>
        </p:spPr>
      </p:pic>
      <p:sp>
        <p:nvSpPr>
          <p:cNvPr id="1054" name="Google Shape;1054;p10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55" name="Google Shape;1055;p103"/>
          <p:cNvSpPr/>
          <p:nvPr/>
        </p:nvSpPr>
        <p:spPr>
          <a:xfrm rot="-708655">
            <a:off x="4377016" y="2399351"/>
            <a:ext cx="296068" cy="72604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56" name="Google Shape;1056;p103" title="export boar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75" y="-773900"/>
            <a:ext cx="8229350" cy="622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4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insight/need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 rugged brown and white texture, like hundreds of tiny threads." id="1062" name="Google Shape;1062;p10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063" name="Google Shape;1063;p104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insight: </a:t>
            </a:r>
            <a:endParaRPr sz="1800"/>
          </a:p>
        </p:txBody>
      </p:sp>
      <p:sp>
        <p:nvSpPr>
          <p:cNvPr id="1064" name="Google Shape;1064;p104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65" name="Google Shape;1065;p104"/>
          <p:cNvSpPr txBox="1"/>
          <p:nvPr>
            <p:ph idx="3" type="title"/>
          </p:nvPr>
        </p:nvSpPr>
        <p:spPr>
          <a:xfrm>
            <a:off x="4591800" y="24452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need: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5"/>
          <p:cNvSpPr/>
          <p:nvPr/>
        </p:nvSpPr>
        <p:spPr>
          <a:xfrm>
            <a:off x="5691950" y="22912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71" name="Google Shape;1071;p105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participants</a:t>
            </a:r>
            <a:endParaRPr/>
          </a:p>
        </p:txBody>
      </p:sp>
      <p:sp>
        <p:nvSpPr>
          <p:cNvPr id="1072" name="Google Shape;1072;p105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073" name="Google Shape;1073;p10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74" name="Google Shape;1074;p105" title="IMG_1130.jp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4071" l="0" r="0" t="24071"/>
          <a:stretch/>
        </p:blipFill>
        <p:spPr>
          <a:xfrm>
            <a:off x="3524650" y="2429225"/>
            <a:ext cx="1885500" cy="1885500"/>
          </a:xfrm>
          <a:prstGeom prst="ellipse">
            <a:avLst/>
          </a:prstGeom>
        </p:spPr>
      </p:pic>
      <p:sp>
        <p:nvSpPr>
          <p:cNvPr id="1075" name="Google Shape;1075;p105"/>
          <p:cNvSpPr txBox="1"/>
          <p:nvPr>
            <p:ph idx="6" type="body"/>
          </p:nvPr>
        </p:nvSpPr>
        <p:spPr>
          <a:xfrm>
            <a:off x="5871500" y="2600825"/>
            <a:ext cx="2864700" cy="1542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occupation:</a:t>
            </a:r>
            <a:r>
              <a:rPr lang="en" sz="1800"/>
              <a:t> donut tosser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interview</a:t>
            </a:r>
            <a:r>
              <a:rPr lang="en" sz="1800"/>
              <a:t> </a:t>
            </a:r>
            <a:r>
              <a:rPr b="1" lang="en" sz="1800"/>
              <a:t>length: </a:t>
            </a:r>
            <a:r>
              <a:rPr lang="en" sz="1800"/>
              <a:t>25 mins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location: </a:t>
            </a:r>
            <a:r>
              <a:rPr lang="en" sz="1800"/>
              <a:t>pizza pub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6" name="Google Shape;1076;p105"/>
          <p:cNvSpPr txBox="1"/>
          <p:nvPr>
            <p:ph idx="8" type="subTitle"/>
          </p:nvPr>
        </p:nvSpPr>
        <p:spPr>
          <a:xfrm>
            <a:off x="238800" y="2230657"/>
            <a:ext cx="2824500" cy="22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</a:t>
            </a:r>
            <a:r>
              <a:rPr lang="en"/>
              <a:t> unlocked the 25th hour.”</a:t>
            </a:r>
            <a:endParaRPr/>
          </a:p>
        </p:txBody>
      </p:sp>
      <p:sp>
        <p:nvSpPr>
          <p:cNvPr id="1077" name="Google Shape;1077;p105"/>
          <p:cNvSpPr/>
          <p:nvPr/>
        </p:nvSpPr>
        <p:spPr>
          <a:xfrm rot="1230">
            <a:off x="4105654" y="2503261"/>
            <a:ext cx="838800" cy="23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82" name="Google Shape;1082;p106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6" title="IMG_1130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071" l="0" r="0" t="24071"/>
          <a:stretch/>
        </p:blipFill>
        <p:spPr>
          <a:xfrm>
            <a:off x="3990800" y="1969509"/>
            <a:ext cx="1204500" cy="1204500"/>
          </a:xfrm>
          <a:prstGeom prst="ellipse">
            <a:avLst/>
          </a:prstGeom>
        </p:spPr>
      </p:pic>
      <p:sp>
        <p:nvSpPr>
          <p:cNvPr id="1084" name="Google Shape;1084;p10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85" name="Google Shape;1085;p106"/>
          <p:cNvSpPr/>
          <p:nvPr/>
        </p:nvSpPr>
        <p:spPr>
          <a:xfrm rot="1806">
            <a:off x="4333501" y="2016053"/>
            <a:ext cx="570900" cy="2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86" name="Google Shape;1086;p106" title="empathy map bank.png"/>
          <p:cNvPicPr preferRelativeResize="0"/>
          <p:nvPr/>
        </p:nvPicPr>
        <p:blipFill rotWithShape="1">
          <a:blip r:embed="rId5">
            <a:alphaModFix/>
          </a:blip>
          <a:srcRect b="7856" l="0" r="0" t="11478"/>
          <a:stretch/>
        </p:blipFill>
        <p:spPr>
          <a:xfrm>
            <a:off x="550250" y="-12"/>
            <a:ext cx="8248801" cy="50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91" name="Google Shape;1091;p107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7" title="IMG_1130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071" l="0" r="0" t="24071"/>
          <a:stretch/>
        </p:blipFill>
        <p:spPr>
          <a:xfrm>
            <a:off x="3990800" y="1969509"/>
            <a:ext cx="1204500" cy="1204500"/>
          </a:xfrm>
          <a:prstGeom prst="ellipse">
            <a:avLst/>
          </a:prstGeom>
        </p:spPr>
      </p:pic>
      <p:sp>
        <p:nvSpPr>
          <p:cNvPr id="1093" name="Google Shape;1093;p10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94" name="Google Shape;1094;p107"/>
          <p:cNvSpPr/>
          <p:nvPr/>
        </p:nvSpPr>
        <p:spPr>
          <a:xfrm rot="1806">
            <a:off x="4333501" y="2016053"/>
            <a:ext cx="570900" cy="2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95" name="Google Shape;1095;p107" title="empathy map bank (1).png"/>
          <p:cNvPicPr preferRelativeResize="0"/>
          <p:nvPr/>
        </p:nvPicPr>
        <p:blipFill rotWithShape="1">
          <a:blip r:embed="rId5">
            <a:alphaModFix/>
          </a:blip>
          <a:srcRect b="4482" l="0" r="0" t="10294"/>
          <a:stretch/>
        </p:blipFill>
        <p:spPr>
          <a:xfrm>
            <a:off x="741513" y="-46425"/>
            <a:ext cx="77548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8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insight/need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 rugged brown and white texture, like hundreds of tiny threads." id="1101" name="Google Shape;1101;p10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102" name="Google Shape;1102;p108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insight: </a:t>
            </a:r>
            <a:r>
              <a:rPr lang="en" sz="1800"/>
              <a:t>average bad sleeper knows what they are doing is wrong but does not have the willpower to fix it</a:t>
            </a:r>
            <a:endParaRPr sz="1800"/>
          </a:p>
        </p:txBody>
      </p:sp>
      <p:sp>
        <p:nvSpPr>
          <p:cNvPr id="1103" name="Google Shape;1103;p108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104" name="Google Shape;1104;p108"/>
          <p:cNvSpPr txBox="1"/>
          <p:nvPr>
            <p:ph idx="3" type="title"/>
          </p:nvPr>
        </p:nvSpPr>
        <p:spPr>
          <a:xfrm>
            <a:off x="4591800" y="24452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need: </a:t>
            </a:r>
            <a:r>
              <a:rPr lang="en" sz="1800"/>
              <a:t>people who struggle with sleep habits often </a:t>
            </a: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</a:t>
            </a:r>
            <a:r>
              <a:rPr lang="en" sz="1800"/>
              <a:t> better discipline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109" name="Google Shape;1109;p109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0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pov development + hmw’s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11" name="Google Shape;1111;p109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1112" name="Google Shape;1112;p10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0"/>
          <p:cNvSpPr/>
          <p:nvPr/>
        </p:nvSpPr>
        <p:spPr>
          <a:xfrm>
            <a:off x="4341900" y="228600"/>
            <a:ext cx="4573500" cy="4455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8" name="Google Shape;1118;p110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participants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10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john sleep</a:t>
            </a:r>
            <a:endParaRPr/>
          </a:p>
        </p:txBody>
      </p:sp>
      <p:sp>
        <p:nvSpPr>
          <p:cNvPr id="1120" name="Google Shape;1120;p11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21" name="Google Shape;1121;p110" title="Screenshot 2026-01-29 at 2.32.53 PM.pn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4446" l="0" r="0" t="4446"/>
          <a:stretch/>
        </p:blipFill>
        <p:spPr>
          <a:xfrm>
            <a:off x="444300" y="2429225"/>
            <a:ext cx="1885500" cy="1885500"/>
          </a:xfrm>
          <a:prstGeom prst="ellipse">
            <a:avLst/>
          </a:prstGeom>
        </p:spPr>
      </p:pic>
      <p:sp>
        <p:nvSpPr>
          <p:cNvPr id="1122" name="Google Shape;1122;p110"/>
          <p:cNvSpPr txBox="1"/>
          <p:nvPr>
            <p:ph idx="6" type="body"/>
          </p:nvPr>
        </p:nvSpPr>
        <p:spPr>
          <a:xfrm>
            <a:off x="4556600" y="492625"/>
            <a:ext cx="4166700" cy="395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</a:t>
            </a:r>
            <a:r>
              <a:rPr b="1" lang="en" sz="1800"/>
              <a:t>e met….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</a:t>
            </a:r>
            <a:r>
              <a:rPr lang="en" sz="1300"/>
              <a:t> pizza worker with irregular work schedule, social time, and late-night </a:t>
            </a:r>
            <a:r>
              <a:rPr lang="en" sz="1300"/>
              <a:t>activities</a:t>
            </a:r>
            <a:r>
              <a:rPr lang="en" sz="1300"/>
              <a:t> who struggles to sleep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</a:t>
            </a:r>
            <a:r>
              <a:rPr b="1" lang="en" sz="1800"/>
              <a:t>e were </a:t>
            </a:r>
            <a:r>
              <a:rPr b="1" lang="en" sz="1800"/>
              <a:t>surprised</a:t>
            </a:r>
            <a:r>
              <a:rPr b="1" lang="en" sz="1800"/>
              <a:t> to realize…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despite having access to tracking tools, sleep </a:t>
            </a:r>
            <a:r>
              <a:rPr lang="en" sz="1300"/>
              <a:t>assistance</a:t>
            </a:r>
            <a:r>
              <a:rPr lang="en" sz="1300"/>
              <a:t>, and a good environment, they have not actively </a:t>
            </a:r>
            <a:r>
              <a:rPr lang="en" sz="1300"/>
              <a:t>tried to change their habits because they are used to poor sleep. “I’ve always been like, ‘oh, I can’t sleep,’ and it’s just like whatever — I gotta deal with it.”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</a:t>
            </a:r>
            <a:r>
              <a:rPr b="1" lang="en" sz="1800"/>
              <a:t>e wonder if this means…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n</a:t>
            </a:r>
            <a:r>
              <a:rPr lang="en" sz="1300"/>
              <a:t>ightly events can make sleep feel uncontrollable </a:t>
            </a:r>
            <a:r>
              <a:rPr lang="en" sz="1300"/>
              <a:t>instead</a:t>
            </a:r>
            <a:r>
              <a:rPr lang="en" sz="1300"/>
              <a:t> of something that can change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</a:t>
            </a:r>
            <a:r>
              <a:rPr b="1" lang="en" sz="1800"/>
              <a:t>t would be game-changing…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</a:t>
            </a:r>
            <a:r>
              <a:rPr lang="en" sz="1300"/>
              <a:t>hey felt empowered/incontrol of their sleep with simple realistic strategies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23" name="Google Shape;1123;p110"/>
          <p:cNvSpPr/>
          <p:nvPr/>
        </p:nvSpPr>
        <p:spPr>
          <a:xfrm rot="-706627">
            <a:off x="1188623" y="3101185"/>
            <a:ext cx="396854" cy="10331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128" name="Google Shape;1128;p111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130" name="Google Shape;1130;p111"/>
          <p:cNvSpPr txBox="1"/>
          <p:nvPr>
            <p:ph idx="4294967295" type="title"/>
          </p:nvPr>
        </p:nvSpPr>
        <p:spPr>
          <a:xfrm>
            <a:off x="2250600" y="1973188"/>
            <a:ext cx="45489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</a:t>
            </a:r>
            <a:r>
              <a:rPr lang="en" sz="3600"/>
              <a:t>ow might we</a:t>
            </a:r>
            <a:endParaRPr sz="3600"/>
          </a:p>
        </p:txBody>
      </p:sp>
      <p:sp>
        <p:nvSpPr>
          <p:cNvPr id="1131" name="Google Shape;1131;p111"/>
          <p:cNvSpPr txBox="1"/>
          <p:nvPr>
            <p:ph type="title"/>
          </p:nvPr>
        </p:nvSpPr>
        <p:spPr>
          <a:xfrm>
            <a:off x="181000" y="284375"/>
            <a:ext cx="33576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assist those with inconsistent s</a:t>
            </a:r>
            <a:r>
              <a:rPr lang="en" sz="1200">
                <a:solidFill>
                  <a:schemeClr val="accent3"/>
                </a:solidFill>
              </a:rPr>
              <a:t>leep</a:t>
            </a:r>
            <a:r>
              <a:rPr lang="en" sz="1200">
                <a:solidFill>
                  <a:schemeClr val="accent3"/>
                </a:solidFill>
              </a:rPr>
              <a:t> schedule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2" name="Google Shape;1132;p111"/>
          <p:cNvSpPr txBox="1"/>
          <p:nvPr>
            <p:ph type="title"/>
          </p:nvPr>
        </p:nvSpPr>
        <p:spPr>
          <a:xfrm>
            <a:off x="3874525" y="864700"/>
            <a:ext cx="3537600" cy="58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t</a:t>
            </a:r>
            <a:r>
              <a:rPr lang="en" sz="1200">
                <a:solidFill>
                  <a:schemeClr val="accent3"/>
                </a:solidFill>
              </a:rPr>
              <a:t>urn sleep related information into motivation rather than just awareness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3" name="Google Shape;1133;p111"/>
          <p:cNvSpPr txBox="1"/>
          <p:nvPr>
            <p:ph type="title"/>
          </p:nvPr>
        </p:nvSpPr>
        <p:spPr>
          <a:xfrm>
            <a:off x="5425650" y="284375"/>
            <a:ext cx="33576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c</a:t>
            </a:r>
            <a:r>
              <a:rPr lang="en" sz="1200">
                <a:solidFill>
                  <a:schemeClr val="accent3"/>
                </a:solidFill>
              </a:rPr>
              <a:t>hange the outlook that some have that they can’t do anything about their poor sleep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4" name="Google Shape;1134;p111"/>
          <p:cNvSpPr txBox="1"/>
          <p:nvPr>
            <p:ph type="title"/>
          </p:nvPr>
        </p:nvSpPr>
        <p:spPr>
          <a:xfrm>
            <a:off x="1261350" y="774850"/>
            <a:ext cx="33576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r</a:t>
            </a:r>
            <a:r>
              <a:rPr lang="en" sz="1200">
                <a:solidFill>
                  <a:schemeClr val="accent3"/>
                </a:solidFill>
              </a:rPr>
              <a:t>educe late night distractions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5" name="Google Shape;1135;p111"/>
          <p:cNvSpPr txBox="1"/>
          <p:nvPr>
            <p:ph type="title"/>
          </p:nvPr>
        </p:nvSpPr>
        <p:spPr>
          <a:xfrm>
            <a:off x="228600" y="1845350"/>
            <a:ext cx="33576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e</a:t>
            </a:r>
            <a:r>
              <a:rPr lang="en" sz="1200">
                <a:solidFill>
                  <a:schemeClr val="accent3"/>
                </a:solidFill>
              </a:rPr>
              <a:t>ncourage those who don’t immediately see results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6" name="Google Shape;1136;p111"/>
          <p:cNvSpPr txBox="1"/>
          <p:nvPr>
            <p:ph type="title"/>
          </p:nvPr>
        </p:nvSpPr>
        <p:spPr>
          <a:xfrm>
            <a:off x="4975900" y="2743200"/>
            <a:ext cx="3488400" cy="4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d</a:t>
            </a:r>
            <a:r>
              <a:rPr lang="en" sz="1200">
                <a:solidFill>
                  <a:schemeClr val="accent3"/>
                </a:solidFill>
              </a:rPr>
              <a:t>esign routines for non-fixed sleep schedules (work and social events)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7" name="Google Shape;1137;p111"/>
          <p:cNvSpPr txBox="1"/>
          <p:nvPr>
            <p:ph type="title"/>
          </p:nvPr>
        </p:nvSpPr>
        <p:spPr>
          <a:xfrm>
            <a:off x="999675" y="2770325"/>
            <a:ext cx="33576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b</a:t>
            </a:r>
            <a:r>
              <a:rPr lang="en" sz="1200">
                <a:solidFill>
                  <a:schemeClr val="accent3"/>
                </a:solidFill>
              </a:rPr>
              <a:t>uild confidence in those struggling for years to change their sleep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8" name="Google Shape;1138;p111"/>
          <p:cNvSpPr txBox="1"/>
          <p:nvPr>
            <p:ph type="title"/>
          </p:nvPr>
        </p:nvSpPr>
        <p:spPr>
          <a:xfrm>
            <a:off x="115600" y="3243900"/>
            <a:ext cx="3488400" cy="4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h</a:t>
            </a:r>
            <a:r>
              <a:rPr lang="en" sz="1200">
                <a:solidFill>
                  <a:schemeClr val="accent3"/>
                </a:solidFill>
              </a:rPr>
              <a:t>elp people who don’t see poor sleep as a problem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39" name="Google Shape;1139;p111"/>
          <p:cNvSpPr txBox="1"/>
          <p:nvPr>
            <p:ph type="title"/>
          </p:nvPr>
        </p:nvSpPr>
        <p:spPr>
          <a:xfrm>
            <a:off x="4336500" y="3513100"/>
            <a:ext cx="3488400" cy="4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support those sensitive to their environment without moving them into a new space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40" name="Google Shape;1140;p111"/>
          <p:cNvSpPr txBox="1"/>
          <p:nvPr>
            <p:ph type="title"/>
          </p:nvPr>
        </p:nvSpPr>
        <p:spPr>
          <a:xfrm>
            <a:off x="420400" y="3548700"/>
            <a:ext cx="3771600" cy="6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b</a:t>
            </a:r>
            <a:r>
              <a:rPr lang="en" sz="1200">
                <a:solidFill>
                  <a:schemeClr val="accent3"/>
                </a:solidFill>
              </a:rPr>
              <a:t>uild micro-routines that don’t revolve around bed times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41" name="Google Shape;1141;p111"/>
          <p:cNvSpPr txBox="1"/>
          <p:nvPr>
            <p:ph type="title"/>
          </p:nvPr>
        </p:nvSpPr>
        <p:spPr>
          <a:xfrm>
            <a:off x="4738800" y="1452400"/>
            <a:ext cx="3537600" cy="58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u</a:t>
            </a:r>
            <a:r>
              <a:rPr lang="en" sz="1200">
                <a:solidFill>
                  <a:schemeClr val="accent3"/>
                </a:solidFill>
              </a:rPr>
              <a:t>se </a:t>
            </a:r>
            <a:r>
              <a:rPr lang="en" sz="1200">
                <a:solidFill>
                  <a:schemeClr val="accent3"/>
                </a:solidFill>
              </a:rPr>
              <a:t>consistency cues to replace rigid sleep schedules</a:t>
            </a:r>
            <a:endParaRPr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of beautiful young Asian woman in the morning (Provided by Getty Images)" id="919" name="Google Shape;919;p94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3255154" y="1351297"/>
            <a:ext cx="1762200" cy="18171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920" name="Google Shape;920;p94"/>
          <p:cNvSpPr txBox="1"/>
          <p:nvPr>
            <p:ph type="title"/>
          </p:nvPr>
        </p:nvSpPr>
        <p:spPr>
          <a:xfrm>
            <a:off x="812250" y="457200"/>
            <a:ext cx="39045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br>
              <a:rPr lang="en"/>
            </a:br>
            <a:r>
              <a:rPr lang="en"/>
              <a:t>the team</a:t>
            </a:r>
            <a:endParaRPr/>
          </a:p>
        </p:txBody>
      </p:sp>
      <p:sp>
        <p:nvSpPr>
          <p:cNvPr id="921" name="Google Shape;921;p94"/>
          <p:cNvSpPr txBox="1"/>
          <p:nvPr>
            <p:ph idx="6" type="subTitle"/>
          </p:nvPr>
        </p:nvSpPr>
        <p:spPr>
          <a:xfrm>
            <a:off x="3257330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mill valley, ca</a:t>
            </a:r>
            <a:endParaRPr sz="1338"/>
          </a:p>
        </p:txBody>
      </p:sp>
      <p:pic>
        <p:nvPicPr>
          <p:cNvPr id="922" name="Google Shape;922;p94" title="linkedin pic.JP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16358" r="16351" t="0"/>
          <a:stretch/>
        </p:blipFill>
        <p:spPr>
          <a:xfrm>
            <a:off x="5214007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3" name="Google Shape;923;p94"/>
          <p:cNvSpPr txBox="1"/>
          <p:nvPr>
            <p:ph idx="8" type="subTitle"/>
          </p:nvPr>
        </p:nvSpPr>
        <p:spPr>
          <a:xfrm>
            <a:off x="5214074" y="3466928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jayden li</a:t>
            </a:r>
            <a:endParaRPr sz="1606"/>
          </a:p>
        </p:txBody>
      </p:sp>
      <p:sp>
        <p:nvSpPr>
          <p:cNvPr id="924" name="Google Shape;924;p94"/>
          <p:cNvSpPr txBox="1"/>
          <p:nvPr>
            <p:ph idx="9" type="subTitle"/>
          </p:nvPr>
        </p:nvSpPr>
        <p:spPr>
          <a:xfrm>
            <a:off x="5214075" y="3562086"/>
            <a:ext cx="1834500" cy="4875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san jose, ca</a:t>
            </a:r>
            <a:endParaRPr sz="1338"/>
          </a:p>
        </p:txBody>
      </p:sp>
      <p:pic>
        <p:nvPicPr>
          <p:cNvPr id="925" name="Google Shape;925;p94" title="CareerFair10.17-773.jpg"/>
          <p:cNvPicPr preferRelativeResize="0"/>
          <p:nvPr>
            <p:ph idx="13" type="pic"/>
          </p:nvPr>
        </p:nvPicPr>
        <p:blipFill rotWithShape="1">
          <a:blip r:embed="rId5">
            <a:alphaModFix/>
          </a:blip>
          <a:srcRect b="22062" l="0" r="0" t="3675"/>
          <a:stretch/>
        </p:blipFill>
        <p:spPr>
          <a:xfrm>
            <a:off x="7170752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6" name="Google Shape;926;p94"/>
          <p:cNvSpPr txBox="1"/>
          <p:nvPr>
            <p:ph idx="14" type="subTitle"/>
          </p:nvPr>
        </p:nvSpPr>
        <p:spPr>
          <a:xfrm>
            <a:off x="7170819" y="3466929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606"/>
              <a:t>giovanni long</a:t>
            </a:r>
            <a:endParaRPr sz="1606"/>
          </a:p>
        </p:txBody>
      </p:sp>
      <p:sp>
        <p:nvSpPr>
          <p:cNvPr id="927" name="Google Shape;927;p94"/>
          <p:cNvSpPr txBox="1"/>
          <p:nvPr>
            <p:ph idx="15" type="subTitle"/>
          </p:nvPr>
        </p:nvSpPr>
        <p:spPr>
          <a:xfrm>
            <a:off x="7170819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‘26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thousand oaks, ca</a:t>
            </a:r>
            <a:endParaRPr sz="1338"/>
          </a:p>
        </p:txBody>
      </p:sp>
      <p:pic>
        <p:nvPicPr>
          <p:cNvPr id="928" name="Google Shape;928;p94" title="Mason_Le's_Headshot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0393" l="0" r="0" t="10385"/>
          <a:stretch/>
        </p:blipFill>
        <p:spPr>
          <a:xfrm>
            <a:off x="3257263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9" name="Google Shape;929;p94"/>
          <p:cNvSpPr txBox="1"/>
          <p:nvPr>
            <p:ph idx="8" type="subTitle"/>
          </p:nvPr>
        </p:nvSpPr>
        <p:spPr>
          <a:xfrm>
            <a:off x="3257330" y="3466930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mason le</a:t>
            </a:r>
            <a:endParaRPr sz="1606"/>
          </a:p>
        </p:txBody>
      </p:sp>
      <p:sp>
        <p:nvSpPr>
          <p:cNvPr id="930" name="Google Shape;930;p9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12"/>
          <p:cNvSpPr/>
          <p:nvPr/>
        </p:nvSpPr>
        <p:spPr>
          <a:xfrm>
            <a:off x="4341900" y="228600"/>
            <a:ext cx="4573500" cy="4455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47" name="Google Shape;1147;p112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participants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2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1149" name="Google Shape;1149;p11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50" name="Google Shape;1150;p112" title="IMG_1130.jp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24071" l="0" r="0" t="24071"/>
          <a:stretch/>
        </p:blipFill>
        <p:spPr>
          <a:xfrm>
            <a:off x="444300" y="2429225"/>
            <a:ext cx="1885500" cy="1885500"/>
          </a:xfrm>
          <a:prstGeom prst="ellipse">
            <a:avLst/>
          </a:prstGeom>
        </p:spPr>
      </p:pic>
      <p:sp>
        <p:nvSpPr>
          <p:cNvPr id="1151" name="Google Shape;1151;p112"/>
          <p:cNvSpPr/>
          <p:nvPr/>
        </p:nvSpPr>
        <p:spPr>
          <a:xfrm rot="182667">
            <a:off x="1151616" y="2508459"/>
            <a:ext cx="542265" cy="151086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52" name="Google Shape;1152;p112"/>
          <p:cNvSpPr txBox="1"/>
          <p:nvPr>
            <p:ph idx="6" type="body"/>
          </p:nvPr>
        </p:nvSpPr>
        <p:spPr>
          <a:xfrm>
            <a:off x="4556600" y="492625"/>
            <a:ext cx="4166700" cy="395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met….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nocturnal third-year econ student who worked overnight shifts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were surprised to realize…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 values the data on his apple watch </a:t>
            </a:r>
            <a:r>
              <a:rPr lang="en" sz="1300"/>
              <a:t>more</a:t>
            </a:r>
            <a:r>
              <a:rPr lang="en" sz="1300"/>
              <a:t> than his body, allowing a “bad sleep score” to dictate his mood for the rest of the day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wonder if this means…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health tracking </a:t>
            </a:r>
            <a:r>
              <a:rPr lang="en" sz="1300"/>
              <a:t>technology intended for wellness and empowerment creates a psychological burden that exhausts users instead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it would be game-changing…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they felt empowered/incontrol of their sleep with simple realistic strategies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157" name="Google Shape;1157;p113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1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159" name="Google Shape;1159;p113"/>
          <p:cNvSpPr txBox="1"/>
          <p:nvPr>
            <p:ph idx="4294967295" type="title"/>
          </p:nvPr>
        </p:nvSpPr>
        <p:spPr>
          <a:xfrm>
            <a:off x="2250600" y="1973188"/>
            <a:ext cx="45489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might we</a:t>
            </a:r>
            <a:endParaRPr sz="3600"/>
          </a:p>
        </p:txBody>
      </p:sp>
      <p:sp>
        <p:nvSpPr>
          <p:cNvPr id="1160" name="Google Shape;1160;p113"/>
          <p:cNvSpPr txBox="1"/>
          <p:nvPr>
            <p:ph type="title"/>
          </p:nvPr>
        </p:nvSpPr>
        <p:spPr>
          <a:xfrm>
            <a:off x="-304800" y="764525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se small cues to signal rest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1" name="Google Shape;1161;p113"/>
          <p:cNvSpPr txBox="1"/>
          <p:nvPr>
            <p:ph type="title"/>
          </p:nvPr>
        </p:nvSpPr>
        <p:spPr>
          <a:xfrm>
            <a:off x="3576125" y="4572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p</a:t>
            </a:r>
            <a:r>
              <a:rPr lang="en" sz="1200">
                <a:solidFill>
                  <a:schemeClr val="accent3"/>
                </a:solidFill>
              </a:rPr>
              <a:t>rovide for those with both late night commitments 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and early morning responsibilities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2" name="Google Shape;1162;p113"/>
          <p:cNvSpPr txBox="1"/>
          <p:nvPr>
            <p:ph type="title"/>
          </p:nvPr>
        </p:nvSpPr>
        <p:spPr>
          <a:xfrm>
            <a:off x="426150" y="11233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reduce the fear of missing out when one decides to sleep rather than go out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3" name="Google Shape;1163;p113"/>
          <p:cNvSpPr txBox="1"/>
          <p:nvPr>
            <p:ph type="title"/>
          </p:nvPr>
        </p:nvSpPr>
        <p:spPr>
          <a:xfrm>
            <a:off x="3624050" y="16248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maintaining</a:t>
            </a:r>
            <a:r>
              <a:rPr lang="en" sz="1200">
                <a:solidFill>
                  <a:schemeClr val="accent3"/>
                </a:solidFill>
              </a:rPr>
              <a:t> healthy sleep without requiring strict routines or set bed times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4" name="Google Shape;1164;p113"/>
          <p:cNvSpPr txBox="1"/>
          <p:nvPr>
            <p:ph type="title"/>
          </p:nvPr>
        </p:nvSpPr>
        <p:spPr>
          <a:xfrm>
            <a:off x="66475" y="2540488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d</a:t>
            </a:r>
            <a:r>
              <a:rPr lang="en" sz="1200">
                <a:solidFill>
                  <a:schemeClr val="accent3"/>
                </a:solidFill>
              </a:rPr>
              <a:t>esign sleep for those who like freedom over structure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5" name="Google Shape;1165;p113"/>
          <p:cNvSpPr txBox="1"/>
          <p:nvPr>
            <p:ph type="title"/>
          </p:nvPr>
        </p:nvSpPr>
        <p:spPr>
          <a:xfrm>
            <a:off x="3687000" y="30160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frame sleep tracking as a supportive tool rather than a source of pressure or anxiety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6" name="Google Shape;1166;p113"/>
          <p:cNvSpPr txBox="1"/>
          <p:nvPr>
            <p:ph type="title"/>
          </p:nvPr>
        </p:nvSpPr>
        <p:spPr>
          <a:xfrm>
            <a:off x="66475" y="3456163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h</a:t>
            </a:r>
            <a:r>
              <a:rPr lang="en" sz="1200">
                <a:solidFill>
                  <a:schemeClr val="accent3"/>
                </a:solidFill>
              </a:rPr>
              <a:t>elp </a:t>
            </a:r>
            <a:r>
              <a:rPr lang="en" sz="1200">
                <a:solidFill>
                  <a:schemeClr val="accent3"/>
                </a:solidFill>
              </a:rPr>
              <a:t>people</a:t>
            </a:r>
            <a:r>
              <a:rPr lang="en" sz="1200">
                <a:solidFill>
                  <a:schemeClr val="accent3"/>
                </a:solidFill>
              </a:rPr>
              <a:t> mentally end their day when their days end differently across the week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7" name="Google Shape;1167;p113"/>
          <p:cNvSpPr txBox="1"/>
          <p:nvPr>
            <p:ph type="title"/>
          </p:nvPr>
        </p:nvSpPr>
        <p:spPr>
          <a:xfrm>
            <a:off x="575800" y="406995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a</a:t>
            </a:r>
            <a:r>
              <a:rPr lang="en" sz="1200">
                <a:solidFill>
                  <a:schemeClr val="accent3"/>
                </a:solidFill>
              </a:rPr>
              <a:t>ssist users with managing energy across the day without relying heavily on </a:t>
            </a:r>
            <a:r>
              <a:rPr lang="en" sz="1200">
                <a:solidFill>
                  <a:schemeClr val="accent3"/>
                </a:solidFill>
              </a:rPr>
              <a:t>caffeine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8" name="Google Shape;1168;p113"/>
          <p:cNvSpPr txBox="1"/>
          <p:nvPr>
            <p:ph type="title"/>
          </p:nvPr>
        </p:nvSpPr>
        <p:spPr>
          <a:xfrm>
            <a:off x="3624050" y="36821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p</a:t>
            </a:r>
            <a:r>
              <a:rPr lang="en" sz="1200">
                <a:solidFill>
                  <a:schemeClr val="accent3"/>
                </a:solidFill>
              </a:rPr>
              <a:t>ush people to care about fixing their sleep without making it urgent or alarming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1169" name="Google Shape;1169;p113"/>
          <p:cNvSpPr txBox="1"/>
          <p:nvPr>
            <p:ph type="title"/>
          </p:nvPr>
        </p:nvSpPr>
        <p:spPr>
          <a:xfrm>
            <a:off x="-569775" y="339000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help those who are most productive at night</a:t>
            </a:r>
            <a:endParaRPr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114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14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14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7" name="Google Shape;1177;p114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178" name="Google Shape;1178;p11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79" name="Google Shape;1179;p11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80" name="Google Shape;1180;p11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1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82" name="Google Shape;1182;p114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183" name="Google Shape;1183;p11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84" name="Google Shape;1184;p11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85" name="Google Shape;1185;p11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6" name="Google Shape;1186;p11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87" name="Google Shape;1187;p114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188" name="Google Shape;1188;p11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89" name="Google Shape;1189;p11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90" name="Google Shape;1190;p11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1" name="Google Shape;1191;p11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92" name="Google Shape;1192;p11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values</a:t>
            </a:r>
            <a:endParaRPr/>
          </a:p>
        </p:txBody>
      </p:sp>
      <p:sp>
        <p:nvSpPr>
          <p:cNvPr id="1193" name="Google Shape;1193;p114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</a:t>
            </a:r>
            <a:r>
              <a:rPr lang="en"/>
              <a:t>op 3 hmw’s</a:t>
            </a:r>
            <a:endParaRPr/>
          </a:p>
        </p:txBody>
      </p:sp>
      <p:sp>
        <p:nvSpPr>
          <p:cNvPr id="1194" name="Google Shape;1194;p11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95" name="Google Shape;1195;p11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96" name="Google Shape;1196;p11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97" name="Google Shape;1197;p11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design routines for non-fixed sleep schedules shaped by work and social commitments</a:t>
            </a:r>
            <a:endParaRPr/>
          </a:p>
        </p:txBody>
      </p:sp>
      <p:sp>
        <p:nvSpPr>
          <p:cNvPr id="1198" name="Google Shape;1198;p11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maintain healthy sleep without requiring strict routines or set bedtimes?</a:t>
            </a:r>
            <a:endParaRPr/>
          </a:p>
        </p:txBody>
      </p:sp>
      <p:sp>
        <p:nvSpPr>
          <p:cNvPr id="1199" name="Google Shape;1199;p11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help people mentally end their day when their days end differently across the week?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00" name="Google Shape;1200;p1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205" name="Google Shape;1205;p115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15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</a:t>
            </a:r>
            <a:r>
              <a:rPr lang="en">
                <a:solidFill>
                  <a:schemeClr val="dk2"/>
                </a:solidFill>
              </a:rPr>
              <a:t>olutions &amp; prototypes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07" name="Google Shape;1207;p115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1208" name="Google Shape;1208;p11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6"/>
          <p:cNvSpPr txBox="1"/>
          <p:nvPr>
            <p:ph type="title"/>
          </p:nvPr>
        </p:nvSpPr>
        <p:spPr>
          <a:xfrm>
            <a:off x="228600" y="290450"/>
            <a:ext cx="39264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pic>
        <p:nvPicPr>
          <p:cNvPr id="1214" name="Google Shape;1214;p116" title="Scratch-71.jpg"/>
          <p:cNvPicPr preferRelativeResize="0"/>
          <p:nvPr/>
        </p:nvPicPr>
        <p:blipFill rotWithShape="1">
          <a:blip r:embed="rId3">
            <a:alphaModFix/>
          </a:blip>
          <a:srcRect b="58716" l="0" r="0" t="0"/>
          <a:stretch/>
        </p:blipFill>
        <p:spPr>
          <a:xfrm>
            <a:off x="5679000" y="2824173"/>
            <a:ext cx="3114077" cy="166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116" title="Scratch-70.jpg"/>
          <p:cNvPicPr preferRelativeResize="0"/>
          <p:nvPr/>
        </p:nvPicPr>
        <p:blipFill rotWithShape="1">
          <a:blip r:embed="rId4">
            <a:alphaModFix/>
          </a:blip>
          <a:srcRect b="56493" l="0" r="0" t="0"/>
          <a:stretch/>
        </p:blipFill>
        <p:spPr>
          <a:xfrm>
            <a:off x="520700" y="2779377"/>
            <a:ext cx="3114077" cy="175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16" title="Scratch-69.jpg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4273500" y="813161"/>
            <a:ext cx="2817477" cy="1821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228600" y="290450"/>
            <a:ext cx="39264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narrowing</a:t>
            </a:r>
            <a:endParaRPr/>
          </a:p>
        </p:txBody>
      </p:sp>
      <p:sp>
        <p:nvSpPr>
          <p:cNvPr id="1223" name="Google Shape;1223;p11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224" name="Google Shape;12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75" y="1103150"/>
            <a:ext cx="6401214" cy="3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8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hmw: help people mentally end their day when their days end differently across the week?</a:t>
            </a:r>
            <a:endParaRPr sz="1400"/>
          </a:p>
        </p:txBody>
      </p:sp>
      <p:pic>
        <p:nvPicPr>
          <p:cNvPr descr="A rugged brown and white texture, like hundreds of tiny threads." id="1230" name="Google Shape;1230;p1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231" name="Google Shape;1231;p118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solution: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Short “off ramp” that marks day as complete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2" name="Google Shape;1232;p118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233" name="Google Shape;1233;p118"/>
          <p:cNvSpPr txBox="1"/>
          <p:nvPr>
            <p:ph type="title"/>
          </p:nvPr>
        </p:nvSpPr>
        <p:spPr>
          <a:xfrm>
            <a:off x="4591800" y="1946900"/>
            <a:ext cx="3861900" cy="8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provides users with a “save point” to help conclude their day and pick up the next day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9"/>
          <p:cNvSpPr txBox="1"/>
          <p:nvPr>
            <p:ph type="title"/>
          </p:nvPr>
        </p:nvSpPr>
        <p:spPr>
          <a:xfrm>
            <a:off x="228600" y="0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“off ramp” prototype</a:t>
            </a:r>
            <a:endParaRPr/>
          </a:p>
        </p:txBody>
      </p:sp>
      <p:sp>
        <p:nvSpPr>
          <p:cNvPr id="1239" name="Google Shape;1239;p119"/>
          <p:cNvSpPr txBox="1"/>
          <p:nvPr>
            <p:ph idx="1" type="body"/>
          </p:nvPr>
        </p:nvSpPr>
        <p:spPr>
          <a:xfrm>
            <a:off x="228600" y="288875"/>
            <a:ext cx="4813500" cy="2709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Critical Assumption:</a:t>
            </a:r>
            <a:endParaRPr b="1" sz="1600"/>
          </a:p>
          <a:p>
            <a:pPr indent="-1968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 sz="1000"/>
              <a:t>the primary barrier to ending the day is the fear of losing mental progress. Users will only mentally disconnect if they physically "offload" their open loops into a trusted container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Description:</a:t>
            </a:r>
            <a:endParaRPr b="1" sz="1600"/>
          </a:p>
          <a:p>
            <a:pPr indent="-1968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b="1" lang="en" sz="1000"/>
              <a:t>location:</a:t>
            </a:r>
            <a:r>
              <a:rPr lang="en" sz="1000"/>
              <a:t> a desk where the participant is working</a:t>
            </a:r>
            <a:endParaRPr sz="1000"/>
          </a:p>
          <a:p>
            <a:pPr indent="-19685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b="1" lang="en" sz="1000"/>
              <a:t>props: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 save box (cardboard box) and a save card/paper (piece of paper with three prompts)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Where exactly did I leave off? | What is the very first tiny step I will take tomorrow? One key idea I don't want to forget.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b="1" lang="en" sz="1000"/>
              <a:t>execution: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have participants get deep into a complex task (plan a trip to Japan including flights, hotels,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interrupt</a:t>
            </a:r>
            <a:r>
              <a:rPr lang="en" sz="1000"/>
              <a:t> participants, “the day is over.” don’t try and finish, save here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physically shut the box and put it under the desk/out of sight, move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after distracting participants with another task, if they thought about their original task, and if they felt “safe to stop”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Participants:</a:t>
            </a:r>
            <a:endParaRPr b="1" sz="1600"/>
          </a:p>
          <a:p>
            <a:pPr indent="-2095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/>
              <a:t>residents recruited around apartment complex </a:t>
            </a:r>
            <a:r>
              <a:rPr lang="en" sz="900"/>
              <a:t>(similar sleep schedules)</a:t>
            </a:r>
            <a:endParaRPr sz="900"/>
          </a:p>
        </p:txBody>
      </p:sp>
      <p:pic>
        <p:nvPicPr>
          <p:cNvPr descr="A luminous galaxy." id="1240" name="Google Shape;1240;p1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1241" name="Google Shape;1241;p11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242" name="Google Shape;1242;p119"/>
          <p:cNvPicPr preferRelativeResize="0"/>
          <p:nvPr/>
        </p:nvPicPr>
        <p:blipFill rotWithShape="1">
          <a:blip r:embed="rId4">
            <a:alphaModFix/>
          </a:blip>
          <a:srcRect b="5738" l="3834" r="1718" t="27219"/>
          <a:stretch/>
        </p:blipFill>
        <p:spPr>
          <a:xfrm>
            <a:off x="5432775" y="457200"/>
            <a:ext cx="2234251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19"/>
          <p:cNvPicPr preferRelativeResize="0"/>
          <p:nvPr/>
        </p:nvPicPr>
        <p:blipFill rotWithShape="1">
          <a:blip r:embed="rId5">
            <a:alphaModFix/>
          </a:blip>
          <a:srcRect b="7784" l="11996" r="17397" t="39257"/>
          <a:stretch/>
        </p:blipFill>
        <p:spPr>
          <a:xfrm>
            <a:off x="7105650" y="2642850"/>
            <a:ext cx="1809751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0"/>
          <p:cNvSpPr/>
          <p:nvPr/>
        </p:nvSpPr>
        <p:spPr>
          <a:xfrm>
            <a:off x="6080700" y="228600"/>
            <a:ext cx="2835000" cy="2062800"/>
          </a:xfrm>
          <a:prstGeom prst="roundRect">
            <a:avLst>
              <a:gd fmla="val 118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49" name="Google Shape;1249;p120"/>
          <p:cNvSpPr/>
          <p:nvPr/>
        </p:nvSpPr>
        <p:spPr>
          <a:xfrm>
            <a:off x="3154500" y="228600"/>
            <a:ext cx="2835000" cy="20628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0" name="Google Shape;1250;p120"/>
          <p:cNvSpPr/>
          <p:nvPr/>
        </p:nvSpPr>
        <p:spPr>
          <a:xfrm>
            <a:off x="6080700" y="2389841"/>
            <a:ext cx="2835000" cy="2062800"/>
          </a:xfrm>
          <a:prstGeom prst="roundRect">
            <a:avLst>
              <a:gd fmla="val 1160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1" name="Google Shape;1251;p120"/>
          <p:cNvSpPr/>
          <p:nvPr/>
        </p:nvSpPr>
        <p:spPr>
          <a:xfrm>
            <a:off x="3154500" y="2389841"/>
            <a:ext cx="2835000" cy="2062800"/>
          </a:xfrm>
          <a:prstGeom prst="roundRect">
            <a:avLst>
              <a:gd fmla="val 1087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2" name="Google Shape;1252;p120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Urbanist Medium"/>
                <a:ea typeface="Urbanist Medium"/>
                <a:cs typeface="Urbanist Medium"/>
                <a:sym typeface="Urbanist Medium"/>
              </a:rPr>
              <a:t>results</a:t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53" name="Google Shape;1253;p120"/>
          <p:cNvSpPr txBox="1"/>
          <p:nvPr>
            <p:ph idx="4" type="title"/>
          </p:nvPr>
        </p:nvSpPr>
        <p:spPr>
          <a:xfrm>
            <a:off x="3379125" y="371100"/>
            <a:ext cx="16251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worked?</a:t>
            </a:r>
            <a:endParaRPr sz="1500"/>
          </a:p>
        </p:txBody>
      </p:sp>
      <p:sp>
        <p:nvSpPr>
          <p:cNvPr id="1254" name="Google Shape;1254;p120"/>
          <p:cNvSpPr txBox="1"/>
          <p:nvPr>
            <p:ph idx="6" type="subTitle"/>
          </p:nvPr>
        </p:nvSpPr>
        <p:spPr>
          <a:xfrm>
            <a:off x="3349650" y="6286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"What is the first tiny step for tomorrow?" prompt; participants reported it instantly lowered the barrier to stopping.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writing down the "one key idea to not forget" successfully neutralized the fear of losing a "mental tab."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5" name="Google Shape;1255;p120"/>
          <p:cNvSpPr txBox="1"/>
          <p:nvPr>
            <p:ph idx="7" type="title"/>
          </p:nvPr>
        </p:nvSpPr>
        <p:spPr>
          <a:xfrm>
            <a:off x="6318053" y="371100"/>
            <a:ext cx="18429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new learnings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56" name="Google Shape;1256;p120"/>
          <p:cNvSpPr txBox="1"/>
          <p:nvPr>
            <p:ph idx="13" type="title"/>
          </p:nvPr>
        </p:nvSpPr>
        <p:spPr>
          <a:xfrm>
            <a:off x="6157825" y="2519850"/>
            <a:ext cx="27651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validity + moving forward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57" name="Google Shape;1257;p120"/>
          <p:cNvSpPr txBox="1"/>
          <p:nvPr>
            <p:ph idx="16" type="title"/>
          </p:nvPr>
        </p:nvSpPr>
        <p:spPr>
          <a:xfrm>
            <a:off x="3379125" y="2460349"/>
            <a:ext cx="20430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what didn’t work?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58" name="Google Shape;1258;p120"/>
          <p:cNvSpPr txBox="1"/>
          <p:nvPr>
            <p:ph idx="4294967295" type="subTitle"/>
          </p:nvPr>
        </p:nvSpPr>
        <p:spPr>
          <a:xfrm>
            <a:off x="228600" y="47208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/>
              <a:t>404 sleep not found</a:t>
            </a:r>
            <a:endParaRPr sz="700"/>
          </a:p>
        </p:txBody>
      </p:sp>
      <p:sp>
        <p:nvSpPr>
          <p:cNvPr id="1259" name="Google Shape;1259;p120"/>
          <p:cNvSpPr txBox="1"/>
          <p:nvPr>
            <p:ph idx="6" type="subTitle"/>
          </p:nvPr>
        </p:nvSpPr>
        <p:spPr>
          <a:xfrm>
            <a:off x="6275850" y="6286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don't just want to "dump" thoughts; they want to stage their return. The value isn't in closing the day, but in trusting the setup for the next morning.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"Closing" is less about hiding work and more about preserving state (like a video game save point).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0" name="Google Shape;1260;p120"/>
          <p:cNvSpPr txBox="1"/>
          <p:nvPr>
            <p:ph idx="6" type="subTitle"/>
          </p:nvPr>
        </p:nvSpPr>
        <p:spPr>
          <a:xfrm>
            <a:off x="3302700" y="288287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skipped the "Key Idea" field when extremely exhausted, weakening the sense of closure.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Hiding the card in a box felt counterintuitive; users preferred leaving the "Save State" note visible on their desk so it would see it next day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1" name="Google Shape;1261;p120"/>
          <p:cNvSpPr txBox="1"/>
          <p:nvPr>
            <p:ph idx="6" type="subTitle"/>
          </p:nvPr>
        </p:nvSpPr>
        <p:spPr>
          <a:xfrm>
            <a:off x="6275850" y="301892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can “switch off” if they feel their progress is secure.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discard the physical box; develop a digital or notebook-based "Save State" UI that emphasizes the resumption plan rather than just a to-do list.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1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hmw: maintain healthy sleep w/o requiring a strict routine or set bedtime</a:t>
            </a:r>
            <a:endParaRPr sz="1400"/>
          </a:p>
        </p:txBody>
      </p:sp>
      <p:pic>
        <p:nvPicPr>
          <p:cNvPr descr="A rugged brown and white texture, like hundreds of tiny threads." id="1267" name="Google Shape;1267;p1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268" name="Google Shape;1268;p121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solution: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tool that rewards consistency of signals instead of timing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9" name="Google Shape;1269;p121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270" name="Google Shape;1270;p121"/>
          <p:cNvSpPr txBox="1"/>
          <p:nvPr>
            <p:ph type="title"/>
          </p:nvPr>
        </p:nvSpPr>
        <p:spPr>
          <a:xfrm>
            <a:off x="4591800" y="1946900"/>
            <a:ext cx="3861900" cy="8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"/>
          <p:cNvSpPr txBox="1"/>
          <p:nvPr>
            <p:ph type="title"/>
          </p:nvPr>
        </p:nvSpPr>
        <p:spPr>
          <a:xfrm>
            <a:off x="228600" y="704098"/>
            <a:ext cx="3655800" cy="1859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domain selection: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designing for well-being (sleep!)</a:t>
            </a:r>
            <a:endParaRPr sz="3400"/>
          </a:p>
        </p:txBody>
      </p:sp>
      <p:sp>
        <p:nvSpPr>
          <p:cNvPr id="936" name="Google Shape;936;p95"/>
          <p:cNvSpPr txBox="1"/>
          <p:nvPr>
            <p:ph idx="1" type="subTitle"/>
          </p:nvPr>
        </p:nvSpPr>
        <p:spPr>
          <a:xfrm>
            <a:off x="4525075" y="457200"/>
            <a:ext cx="3926400" cy="388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we all like to sleep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sleep is important for your health. SUPER!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many adults struggle getting enough sleep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37" name="Google Shape;937;p9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22"/>
          <p:cNvSpPr txBox="1"/>
          <p:nvPr>
            <p:ph type="title"/>
          </p:nvPr>
        </p:nvSpPr>
        <p:spPr>
          <a:xfrm>
            <a:off x="228600" y="457200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sensory prototype</a:t>
            </a:r>
            <a:endParaRPr/>
          </a:p>
        </p:txBody>
      </p:sp>
      <p:sp>
        <p:nvSpPr>
          <p:cNvPr id="1276" name="Google Shape;1276;p122"/>
          <p:cNvSpPr txBox="1"/>
          <p:nvPr>
            <p:ph idx="1" type="body"/>
          </p:nvPr>
        </p:nvSpPr>
        <p:spPr>
          <a:xfrm>
            <a:off x="210225" y="841725"/>
            <a:ext cx="4803300" cy="39954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Critical Assumption:</a:t>
            </a:r>
            <a:endParaRPr b="1" sz="1600"/>
          </a:p>
          <a:p>
            <a:pPr indent="-20320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lang="en" sz="1100"/>
              <a:t>users can trigger a “wind-down state” following a specific  sequence of sensory cues, regardless of the time of day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Description:</a:t>
            </a:r>
            <a:endParaRPr b="1" sz="1600"/>
          </a:p>
          <a:p>
            <a:pPr indent="-20320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baseline:</a:t>
            </a:r>
            <a:r>
              <a:rPr lang="en" sz="1100"/>
              <a:t> participants rate their current alertness (1-10)</a:t>
            </a:r>
            <a:endParaRPr sz="11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sequence: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sound:</a:t>
            </a:r>
            <a:r>
              <a:rPr lang="en" sz="1100"/>
              <a:t> listen to pink noise (120s)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taste:</a:t>
            </a:r>
            <a:r>
              <a:rPr lang="en" sz="1100"/>
              <a:t> drink warm water/tea (60s) -&gt;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sight:</a:t>
            </a:r>
            <a:r>
              <a:rPr lang="en" sz="1100"/>
              <a:t> block light with hood/mask</a:t>
            </a:r>
            <a:endParaRPr b="1" sz="11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post-test:</a:t>
            </a:r>
            <a:r>
              <a:rPr lang="en" sz="1100"/>
              <a:t> participants closed eyes (60s) and re-rated alertness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Participants:</a:t>
            </a:r>
            <a:endParaRPr b="1" sz="1600"/>
          </a:p>
          <a:p>
            <a:pPr indent="-20320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who?</a:t>
            </a:r>
            <a:r>
              <a:rPr lang="en" sz="1100"/>
              <a:t> students with irregular sleep schedules</a:t>
            </a:r>
            <a:endParaRPr sz="11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how recruited?</a:t>
            </a:r>
            <a:r>
              <a:rPr lang="en" sz="1100"/>
              <a:t> asked students late-at-night in study lounges and library</a:t>
            </a:r>
            <a:endParaRPr sz="11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Char char="●"/>
            </a:pPr>
            <a:r>
              <a:rPr b="1" lang="en" sz="1100"/>
              <a:t>relevance?</a:t>
            </a:r>
            <a:r>
              <a:rPr lang="en" sz="1100"/>
              <a:t> represents users with inconsistent bedtimes</a:t>
            </a:r>
            <a:endParaRPr sz="11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A luminous galaxy." id="1277" name="Google Shape;1277;p1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1278" name="Google Shape;1278;p122"/>
          <p:cNvSpPr txBox="1"/>
          <p:nvPr>
            <p:ph idx="6" type="subTitle"/>
          </p:nvPr>
        </p:nvSpPr>
        <p:spPr>
          <a:xfrm>
            <a:off x="210225" y="1143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work together</a:t>
            </a:r>
            <a:endParaRPr/>
          </a:p>
        </p:txBody>
      </p:sp>
      <p:sp>
        <p:nvSpPr>
          <p:cNvPr id="1279" name="Google Shape;1279;p12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280" name="Google Shape;1280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999" y="457212"/>
            <a:ext cx="2011645" cy="150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3"/>
          <p:cNvSpPr/>
          <p:nvPr/>
        </p:nvSpPr>
        <p:spPr>
          <a:xfrm>
            <a:off x="6080700" y="228600"/>
            <a:ext cx="2835000" cy="2062800"/>
          </a:xfrm>
          <a:prstGeom prst="roundRect">
            <a:avLst>
              <a:gd fmla="val 118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86" name="Google Shape;1286;p123"/>
          <p:cNvSpPr/>
          <p:nvPr/>
        </p:nvSpPr>
        <p:spPr>
          <a:xfrm>
            <a:off x="3154500" y="228600"/>
            <a:ext cx="2835000" cy="20628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87" name="Google Shape;1287;p123"/>
          <p:cNvSpPr/>
          <p:nvPr/>
        </p:nvSpPr>
        <p:spPr>
          <a:xfrm>
            <a:off x="6080700" y="2389841"/>
            <a:ext cx="2835000" cy="2062800"/>
          </a:xfrm>
          <a:prstGeom prst="roundRect">
            <a:avLst>
              <a:gd fmla="val 1160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88" name="Google Shape;1288;p123"/>
          <p:cNvSpPr/>
          <p:nvPr/>
        </p:nvSpPr>
        <p:spPr>
          <a:xfrm>
            <a:off x="3154500" y="2389841"/>
            <a:ext cx="2835000" cy="2062800"/>
          </a:xfrm>
          <a:prstGeom prst="roundRect">
            <a:avLst>
              <a:gd fmla="val 1087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89" name="Google Shape;1289;p123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Urbanist Medium"/>
                <a:ea typeface="Urbanist Medium"/>
                <a:cs typeface="Urbanist Medium"/>
                <a:sym typeface="Urbanist Medium"/>
              </a:rPr>
              <a:t>results</a:t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90" name="Google Shape;1290;p123"/>
          <p:cNvSpPr txBox="1"/>
          <p:nvPr>
            <p:ph idx="4" type="title"/>
          </p:nvPr>
        </p:nvSpPr>
        <p:spPr>
          <a:xfrm>
            <a:off x="3379125" y="371375"/>
            <a:ext cx="16251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worked?</a:t>
            </a:r>
            <a:endParaRPr sz="1500"/>
          </a:p>
        </p:txBody>
      </p:sp>
      <p:sp>
        <p:nvSpPr>
          <p:cNvPr id="1291" name="Google Shape;1291;p123"/>
          <p:cNvSpPr txBox="1"/>
          <p:nvPr>
            <p:ph idx="6" type="subTitle"/>
          </p:nvPr>
        </p:nvSpPr>
        <p:spPr>
          <a:xfrm>
            <a:off x="3379125" y="8541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audio isolation: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pink noise allowed participants to detach from environment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measurable drop: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alertness scores dropped 3 points (on avg)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2" name="Google Shape;1292;p123"/>
          <p:cNvSpPr txBox="1"/>
          <p:nvPr>
            <p:ph idx="7" type="title"/>
          </p:nvPr>
        </p:nvSpPr>
        <p:spPr>
          <a:xfrm>
            <a:off x="6318053" y="371100"/>
            <a:ext cx="18429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new learnings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93" name="Google Shape;1293;p123"/>
          <p:cNvSpPr txBox="1"/>
          <p:nvPr>
            <p:ph idx="13" type="title"/>
          </p:nvPr>
        </p:nvSpPr>
        <p:spPr>
          <a:xfrm>
            <a:off x="6157825" y="2519850"/>
            <a:ext cx="27651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validity + </a:t>
            </a: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moving</a:t>
            </a: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 forward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94" name="Google Shape;1294;p123"/>
          <p:cNvSpPr txBox="1"/>
          <p:nvPr>
            <p:ph idx="16" type="title"/>
          </p:nvPr>
        </p:nvSpPr>
        <p:spPr>
          <a:xfrm>
            <a:off x="3379125" y="2460349"/>
            <a:ext cx="20430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what didn’t work?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295" name="Google Shape;1295;p123"/>
          <p:cNvSpPr txBox="1"/>
          <p:nvPr>
            <p:ph idx="4294967295" type="subTitle"/>
          </p:nvPr>
        </p:nvSpPr>
        <p:spPr>
          <a:xfrm>
            <a:off x="228600" y="47208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/>
              <a:t>404 sleep not found</a:t>
            </a:r>
            <a:endParaRPr sz="700"/>
          </a:p>
        </p:txBody>
      </p:sp>
      <p:sp>
        <p:nvSpPr>
          <p:cNvPr id="1296" name="Google Shape;1296;p123"/>
          <p:cNvSpPr txBox="1"/>
          <p:nvPr>
            <p:ph idx="6" type="subTitle"/>
          </p:nvPr>
        </p:nvSpPr>
        <p:spPr>
          <a:xfrm>
            <a:off x="6275850" y="8541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blocking vision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amplified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effects of the pink noise audio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using the phone to play the audio was a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weak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point, participants reportedly easily distracted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7" name="Google Shape;1297;p123"/>
          <p:cNvSpPr txBox="1"/>
          <p:nvPr>
            <p:ph idx="6" type="subTitle"/>
          </p:nvPr>
        </p:nvSpPr>
        <p:spPr>
          <a:xfrm>
            <a:off x="3302700" y="301892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“taste” aspect was highly impractical and hard to execute in non-bedroom settings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participants thought prep time was too high effort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8" name="Google Shape;1298;p123"/>
          <p:cNvSpPr txBox="1"/>
          <p:nvPr>
            <p:ph idx="6" type="subTitle"/>
          </p:nvPr>
        </p:nvSpPr>
        <p:spPr>
          <a:xfrm>
            <a:off x="6275850" y="301892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sensory cues </a:t>
            </a: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are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able to trigger a “wind-down state”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moving forward, we will remove the “taste” aspect of the routine to reduce friction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4"/>
          <p:cNvSpPr txBox="1"/>
          <p:nvPr>
            <p:ph type="title"/>
          </p:nvPr>
        </p:nvSpPr>
        <p:spPr>
          <a:xfrm>
            <a:off x="4591800" y="2286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hmw: design routines for non-fixed sleep schedules shaped by work &amp; social commitments</a:t>
            </a:r>
            <a:endParaRPr sz="1400"/>
          </a:p>
        </p:txBody>
      </p:sp>
      <p:pic>
        <p:nvPicPr>
          <p:cNvPr descr="A rugged brown and white texture, like hundreds of tiny threads." id="1304" name="Google Shape;1304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305" name="Google Shape;1305;p124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solution: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Planner that visualizes sleep debt &amp; recovery windows</a:t>
            </a:r>
            <a:endParaRPr b="1" sz="18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6" name="Google Shape;1306;p124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307" name="Google Shape;1307;p124"/>
          <p:cNvSpPr txBox="1"/>
          <p:nvPr>
            <p:ph type="title"/>
          </p:nvPr>
        </p:nvSpPr>
        <p:spPr>
          <a:xfrm>
            <a:off x="4591800" y="1946900"/>
            <a:ext cx="3861900" cy="845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5"/>
          <p:cNvSpPr txBox="1"/>
          <p:nvPr>
            <p:ph type="title"/>
          </p:nvPr>
        </p:nvSpPr>
        <p:spPr>
          <a:xfrm>
            <a:off x="228600" y="8427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</a:t>
            </a:r>
            <a:r>
              <a:rPr lang="en"/>
              <a:t>debt visualizer </a:t>
            </a:r>
            <a:r>
              <a:rPr lang="en"/>
              <a:t>prototype</a:t>
            </a:r>
            <a:endParaRPr/>
          </a:p>
        </p:txBody>
      </p:sp>
      <p:sp>
        <p:nvSpPr>
          <p:cNvPr id="1313" name="Google Shape;1313;p125"/>
          <p:cNvSpPr txBox="1"/>
          <p:nvPr>
            <p:ph idx="1" type="body"/>
          </p:nvPr>
        </p:nvSpPr>
        <p:spPr>
          <a:xfrm>
            <a:off x="275400" y="905375"/>
            <a:ext cx="4296600" cy="2709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Critical Assumption:</a:t>
            </a:r>
            <a:endParaRPr b="1" sz="1600"/>
          </a:p>
          <a:p>
            <a:pPr indent="-2095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/>
              <a:t>Visualizing "Sleep Debt" reduces anxiety only if users can immediately visualize "Recovery Windows" to pay it back.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Description:</a:t>
            </a:r>
            <a:endParaRPr b="1" sz="1600"/>
          </a:p>
          <a:p>
            <a:pPr indent="-2095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b="1" lang="en" sz="1200"/>
              <a:t>location: </a:t>
            </a:r>
            <a:r>
              <a:rPr lang="en" sz="1200"/>
              <a:t>common room table / desk</a:t>
            </a:r>
            <a:endParaRPr sz="12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b="1" lang="en" sz="1200"/>
              <a:t>props: </a:t>
            </a:r>
            <a:r>
              <a:rPr lang="en" sz="1200"/>
              <a:t>weekly calendar, “debt blocks”, “recovery blocks”</a:t>
            </a:r>
            <a:endParaRPr sz="1200"/>
          </a:p>
          <a:p>
            <a:pPr indent="-20955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b="1" lang="en" sz="1200"/>
              <a:t>execution: </a:t>
            </a:r>
            <a:r>
              <a:rPr lang="en" sz="1200"/>
              <a:t>fill out calendar with “debt blocks” representing lost sleep (all nighter, etc) with regular school schedule. Hand participants “recovery blocks” (nap, sleep in, early </a:t>
            </a:r>
            <a:r>
              <a:rPr lang="en" sz="1200"/>
              <a:t>night</a:t>
            </a:r>
            <a:r>
              <a:rPr lang="en" sz="1200"/>
              <a:t>) and let the participant fill in the recovery blocks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Participants:</a:t>
            </a:r>
            <a:endParaRPr b="1" sz="1600"/>
          </a:p>
          <a:p>
            <a:pPr indent="-209550" lvl="0" marL="228600" rtl="0" algn="l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/>
              <a:t>students with irregular sleep schedules (found in library)</a:t>
            </a:r>
            <a:endParaRPr sz="1200"/>
          </a:p>
        </p:txBody>
      </p:sp>
      <p:pic>
        <p:nvPicPr>
          <p:cNvPr descr="A luminous galaxy." id="1314" name="Google Shape;1314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1315" name="Google Shape;1315;p12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26"/>
          <p:cNvSpPr/>
          <p:nvPr/>
        </p:nvSpPr>
        <p:spPr>
          <a:xfrm>
            <a:off x="6080700" y="228600"/>
            <a:ext cx="2835000" cy="2062800"/>
          </a:xfrm>
          <a:prstGeom prst="roundRect">
            <a:avLst>
              <a:gd fmla="val 118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1" name="Google Shape;1321;p126"/>
          <p:cNvSpPr/>
          <p:nvPr/>
        </p:nvSpPr>
        <p:spPr>
          <a:xfrm>
            <a:off x="3154500" y="228600"/>
            <a:ext cx="2835000" cy="20628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2" name="Google Shape;1322;p126"/>
          <p:cNvSpPr/>
          <p:nvPr/>
        </p:nvSpPr>
        <p:spPr>
          <a:xfrm>
            <a:off x="6080700" y="2389841"/>
            <a:ext cx="2835000" cy="2062800"/>
          </a:xfrm>
          <a:prstGeom prst="roundRect">
            <a:avLst>
              <a:gd fmla="val 1160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3" name="Google Shape;1323;p126"/>
          <p:cNvSpPr/>
          <p:nvPr/>
        </p:nvSpPr>
        <p:spPr>
          <a:xfrm>
            <a:off x="3154500" y="2389841"/>
            <a:ext cx="2835000" cy="2062800"/>
          </a:xfrm>
          <a:prstGeom prst="roundRect">
            <a:avLst>
              <a:gd fmla="val 1087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4" name="Google Shape;1324;p1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Urbanist Medium"/>
                <a:ea typeface="Urbanist Medium"/>
                <a:cs typeface="Urbanist Medium"/>
                <a:sym typeface="Urbanist Medium"/>
              </a:rPr>
              <a:t>results</a:t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325" name="Google Shape;1325;p126"/>
          <p:cNvSpPr txBox="1"/>
          <p:nvPr>
            <p:ph idx="4" type="title"/>
          </p:nvPr>
        </p:nvSpPr>
        <p:spPr>
          <a:xfrm>
            <a:off x="3379125" y="371375"/>
            <a:ext cx="16251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worked?</a:t>
            </a:r>
            <a:endParaRPr sz="1500"/>
          </a:p>
        </p:txBody>
      </p:sp>
      <p:sp>
        <p:nvSpPr>
          <p:cNvPr id="1326" name="Google Shape;1326;p126"/>
          <p:cNvSpPr txBox="1"/>
          <p:nvPr>
            <p:ph idx="6" type="subTitle"/>
          </p:nvPr>
        </p:nvSpPr>
        <p:spPr>
          <a:xfrm>
            <a:off x="3379125" y="8541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physical act of placing a "Recovery Block" provided immediate relief; users visibly relaxed once the "debt" had a "home."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Treating sleep hours as movable objects made the abstract problem feel solvable (like a puzzle).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7" name="Google Shape;1327;p126"/>
          <p:cNvSpPr txBox="1"/>
          <p:nvPr>
            <p:ph idx="7" type="title"/>
          </p:nvPr>
        </p:nvSpPr>
        <p:spPr>
          <a:xfrm>
            <a:off x="6318053" y="371100"/>
            <a:ext cx="1842900" cy="41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new learnings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328" name="Google Shape;1328;p126"/>
          <p:cNvSpPr txBox="1"/>
          <p:nvPr>
            <p:ph idx="13" type="title"/>
          </p:nvPr>
        </p:nvSpPr>
        <p:spPr>
          <a:xfrm>
            <a:off x="6157825" y="2519850"/>
            <a:ext cx="27651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validity + moving forward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329" name="Google Shape;1329;p126"/>
          <p:cNvSpPr txBox="1"/>
          <p:nvPr>
            <p:ph idx="16" type="title"/>
          </p:nvPr>
        </p:nvSpPr>
        <p:spPr>
          <a:xfrm>
            <a:off x="3379125" y="2460349"/>
            <a:ext cx="2043000" cy="4884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Urbanist Medium"/>
                <a:ea typeface="Urbanist Medium"/>
                <a:cs typeface="Urbanist Medium"/>
                <a:sym typeface="Urbanist Medium"/>
              </a:rPr>
              <a:t>what didn’t work?</a:t>
            </a:r>
            <a:endParaRPr sz="15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1330" name="Google Shape;1330;p126"/>
          <p:cNvSpPr txBox="1"/>
          <p:nvPr>
            <p:ph idx="4294967295" type="subTitle"/>
          </p:nvPr>
        </p:nvSpPr>
        <p:spPr>
          <a:xfrm>
            <a:off x="228600" y="4720875"/>
            <a:ext cx="2700000" cy="2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/>
              <a:t>404 sleep not found</a:t>
            </a:r>
            <a:endParaRPr sz="700"/>
          </a:p>
        </p:txBody>
      </p:sp>
      <p:sp>
        <p:nvSpPr>
          <p:cNvPr id="1331" name="Google Shape;1331;p126"/>
          <p:cNvSpPr txBox="1"/>
          <p:nvPr>
            <p:ph idx="6" type="subTitle"/>
          </p:nvPr>
        </p:nvSpPr>
        <p:spPr>
          <a:xfrm>
            <a:off x="6275850" y="854150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prefer a "Weekly Balance" view over a daily "Pass/Fail" metric.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goal isn't "Zero Debt" (which feels impossible), but "Managed Debt" (knowing when the recovery is coming).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32" name="Google Shape;1332;p126"/>
          <p:cNvSpPr txBox="1"/>
          <p:nvPr>
            <p:ph idx="6" type="subTitle"/>
          </p:nvPr>
        </p:nvSpPr>
        <p:spPr>
          <a:xfrm>
            <a:off x="3302700" y="301892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"Trading" social events for sleep felt punitive; users hesitated to sacrifice fun plans just to place a block.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initially tried to pay off all debt in one day, leading to unrealistic schedules (e.g., a 14-hour sleep block).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33" name="Google Shape;1333;p126"/>
          <p:cNvSpPr txBox="1"/>
          <p:nvPr>
            <p:ph idx="6" type="subTitle"/>
          </p:nvPr>
        </p:nvSpPr>
        <p:spPr>
          <a:xfrm>
            <a:off x="6275850" y="2870475"/>
            <a:ext cx="2444700" cy="1262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Visualizing the solution (recovery) successfully neutralizes the anxiety of the problem (debt).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Char char="●"/>
            </a:pP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Develop a "Dynamic Scheduler" that automatically suggests realistic recovery slots based on open windows, ensuring the user focuses on balance rather than loss.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7"/>
          <p:cNvSpPr txBox="1"/>
          <p:nvPr>
            <p:ph type="title"/>
          </p:nvPr>
        </p:nvSpPr>
        <p:spPr>
          <a:xfrm>
            <a:off x="1242600" y="186225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evaluating our solutions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9" name="Google Shape;1339;p12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340" name="Google Shape;1340;p127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341" name="Google Shape;1341;p127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6" name="Google Shape;1346;p128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128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28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9" name="Google Shape;1349;p128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350" name="Google Shape;1350;p12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51" name="Google Shape;1351;p12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52" name="Google Shape;1352;p12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3" name="Google Shape;1353;p12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54" name="Google Shape;1354;p128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355" name="Google Shape;1355;p12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56" name="Google Shape;1356;p12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57" name="Google Shape;1357;p12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8" name="Google Shape;1358;p12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59" name="Google Shape;1359;p128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360" name="Google Shape;1360;p12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61" name="Google Shape;1361;p12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62" name="Google Shape;1362;p12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3" name="Google Shape;1363;p12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64" name="Google Shape;1364;p128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“off ramp” / “save point” solution</a:t>
            </a:r>
            <a:endParaRPr/>
          </a:p>
        </p:txBody>
      </p:sp>
      <p:sp>
        <p:nvSpPr>
          <p:cNvPr id="1365" name="Google Shape;1365;p1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366" name="Google Shape;1366;p1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367" name="Google Shape;1367;p1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368" name="Google Shape;1368;p128"/>
          <p:cNvSpPr txBox="1"/>
          <p:nvPr>
            <p:ph idx="5" type="subTitle"/>
          </p:nvPr>
        </p:nvSpPr>
        <p:spPr>
          <a:xfrm>
            <a:off x="254625" y="1638300"/>
            <a:ext cx="24441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impact</a:t>
            </a:r>
            <a:endParaRPr/>
          </a:p>
        </p:txBody>
      </p:sp>
      <p:sp>
        <p:nvSpPr>
          <p:cNvPr id="1369" name="Google Shape;1369;p128"/>
          <p:cNvSpPr txBox="1"/>
          <p:nvPr>
            <p:ph idx="6" type="subTitle"/>
          </p:nvPr>
        </p:nvSpPr>
        <p:spPr>
          <a:xfrm>
            <a:off x="3275850" y="1638300"/>
            <a:ext cx="22947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reach</a:t>
            </a:r>
            <a:endParaRPr/>
          </a:p>
        </p:txBody>
      </p:sp>
      <p:sp>
        <p:nvSpPr>
          <p:cNvPr id="1370" name="Google Shape;1370;p128"/>
          <p:cNvSpPr txBox="1"/>
          <p:nvPr>
            <p:ph idx="7" type="subTitle"/>
          </p:nvPr>
        </p:nvSpPr>
        <p:spPr>
          <a:xfrm>
            <a:off x="6215492" y="16383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novelty</a:t>
            </a:r>
            <a:endParaRPr/>
          </a:p>
        </p:txBody>
      </p:sp>
      <p:sp>
        <p:nvSpPr>
          <p:cNvPr id="1371" name="Google Shape;1371;p128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high, because it addresses the root psychological anxiety ("fear of forgetting") that physically prevents users from disconnecting.</a:t>
            </a:r>
            <a:endParaRPr/>
          </a:p>
        </p:txBody>
      </p:sp>
      <p:sp>
        <p:nvSpPr>
          <p:cNvPr id="1372" name="Google Shape;1372;p128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medium-high, shifts the focus from standard "relaxation" techniques to "productivity assurance," which is a unique psychological pivot.</a:t>
            </a:r>
            <a:endParaRPr/>
          </a:p>
        </p:txBody>
      </p:sp>
      <p:sp>
        <p:nvSpPr>
          <p:cNvPr id="1373" name="Google Shape;1373;p128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high, broadly applicable to students, creatives, and knowledge workers who struggle to "switch off" regardless of their schedule.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8" name="Google Shape;1378;p129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129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29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1" name="Google Shape;1381;p129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382" name="Google Shape;1382;p12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3" name="Google Shape;1383;p12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84" name="Google Shape;1384;p12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2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86" name="Google Shape;1386;p129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387" name="Google Shape;1387;p12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8" name="Google Shape;1388;p12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89" name="Google Shape;1389;p12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12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91" name="Google Shape;1391;p129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392" name="Google Shape;1392;p12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93" name="Google Shape;1393;p12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394" name="Google Shape;1394;p12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12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96" name="Google Shape;1396;p129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sensory wind down solution</a:t>
            </a:r>
            <a:endParaRPr/>
          </a:p>
        </p:txBody>
      </p:sp>
      <p:sp>
        <p:nvSpPr>
          <p:cNvPr id="1397" name="Google Shape;1397;p12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398" name="Google Shape;1398;p129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399" name="Google Shape;1399;p129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00" name="Google Shape;1400;p129"/>
          <p:cNvSpPr txBox="1"/>
          <p:nvPr>
            <p:ph idx="5" type="subTitle"/>
          </p:nvPr>
        </p:nvSpPr>
        <p:spPr>
          <a:xfrm>
            <a:off x="254625" y="16383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impact</a:t>
            </a:r>
            <a:endParaRPr/>
          </a:p>
        </p:txBody>
      </p:sp>
      <p:sp>
        <p:nvSpPr>
          <p:cNvPr id="1401" name="Google Shape;1401;p129"/>
          <p:cNvSpPr txBox="1"/>
          <p:nvPr>
            <p:ph idx="6" type="subTitle"/>
          </p:nvPr>
        </p:nvSpPr>
        <p:spPr>
          <a:xfrm>
            <a:off x="3275850" y="1638300"/>
            <a:ext cx="23424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reach</a:t>
            </a:r>
            <a:endParaRPr/>
          </a:p>
        </p:txBody>
      </p:sp>
      <p:sp>
        <p:nvSpPr>
          <p:cNvPr id="1402" name="Google Shape;1402;p129"/>
          <p:cNvSpPr txBox="1"/>
          <p:nvPr>
            <p:ph idx="7" type="subTitle"/>
          </p:nvPr>
        </p:nvSpPr>
        <p:spPr>
          <a:xfrm>
            <a:off x="6215492" y="16383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novelty</a:t>
            </a:r>
            <a:endParaRPr/>
          </a:p>
        </p:txBody>
      </p:sp>
      <p:sp>
        <p:nvSpPr>
          <p:cNvPr id="1403" name="Google Shape;1403;p129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medium, highly effective for physiological regulation, but requires higher active effort from the user to set up physical props.</a:t>
            </a:r>
            <a:endParaRPr/>
          </a:p>
        </p:txBody>
      </p:sp>
      <p:sp>
        <p:nvSpPr>
          <p:cNvPr id="1404" name="Google Shape;1404;p129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high, moves beyond standard tracking or meditation apps by using a specific sequence of physical inputs (temperature, touch) as a control mechanism.</a:t>
            </a:r>
            <a:endParaRPr/>
          </a:p>
        </p:txBody>
      </p:sp>
      <p:sp>
        <p:nvSpPr>
          <p:cNvPr id="1405" name="Google Shape;1405;p129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medium, best for users who are responsive to tactile cues and willing to adopt a physical ritual rather than a passive digital one.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130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30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130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3" name="Google Shape;1413;p130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414" name="Google Shape;1414;p13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15" name="Google Shape;1415;p13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16" name="Google Shape;1416;p13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13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18" name="Google Shape;1418;p130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419" name="Google Shape;1419;p13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20" name="Google Shape;1420;p13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21" name="Google Shape;1421;p13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13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23" name="Google Shape;1423;p130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424" name="Google Shape;1424;p13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25" name="Google Shape;1425;p13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26" name="Google Shape;1426;p13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13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28" name="Google Shape;1428;p130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sleep debt visualizer solution</a:t>
            </a:r>
            <a:endParaRPr/>
          </a:p>
        </p:txBody>
      </p:sp>
      <p:sp>
        <p:nvSpPr>
          <p:cNvPr id="1429" name="Google Shape;1429;p13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430" name="Google Shape;1430;p13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1431" name="Google Shape;1431;p13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1432" name="Google Shape;1432;p130"/>
          <p:cNvSpPr txBox="1"/>
          <p:nvPr>
            <p:ph idx="5" type="subTitle"/>
          </p:nvPr>
        </p:nvSpPr>
        <p:spPr>
          <a:xfrm>
            <a:off x="254625" y="16383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impact</a:t>
            </a:r>
            <a:endParaRPr/>
          </a:p>
        </p:txBody>
      </p:sp>
      <p:sp>
        <p:nvSpPr>
          <p:cNvPr id="1433" name="Google Shape;1433;p130"/>
          <p:cNvSpPr txBox="1"/>
          <p:nvPr>
            <p:ph idx="6" type="subTitle"/>
          </p:nvPr>
        </p:nvSpPr>
        <p:spPr>
          <a:xfrm>
            <a:off x="3275850" y="1638300"/>
            <a:ext cx="22947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reach</a:t>
            </a:r>
            <a:endParaRPr/>
          </a:p>
        </p:txBody>
      </p:sp>
      <p:sp>
        <p:nvSpPr>
          <p:cNvPr id="1434" name="Google Shape;1434;p130"/>
          <p:cNvSpPr txBox="1"/>
          <p:nvPr>
            <p:ph idx="7" type="subTitle"/>
          </p:nvPr>
        </p:nvSpPr>
        <p:spPr>
          <a:xfrm>
            <a:off x="6215501" y="16383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novelty</a:t>
            </a:r>
            <a:endParaRPr/>
          </a:p>
        </p:txBody>
      </p:sp>
      <p:sp>
        <p:nvSpPr>
          <p:cNvPr id="1435" name="Google Shape;1435;p130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high, transforms sleep from a daily "pass/fail" failure state into a manageable resource, significantly reducing stress and guilt.</a:t>
            </a:r>
            <a:endParaRPr/>
          </a:p>
        </p:txBody>
      </p:sp>
      <p:sp>
        <p:nvSpPr>
          <p:cNvPr id="1436" name="Google Shape;1436;p130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medium, builds on existing calendar and tracking interfaces but introduces a unique "debt repayment" mechanic that doesn't currently exist.</a:t>
            </a:r>
            <a:endParaRPr/>
          </a:p>
        </p:txBody>
      </p:sp>
      <p:sp>
        <p:nvSpPr>
          <p:cNvPr id="1437" name="Google Shape;1437;p130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medium-high, specifically targets the massive demographic of irregular sleepers (students, gig workers) whom standard apps ignore.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31"/>
          <p:cNvSpPr/>
          <p:nvPr/>
        </p:nvSpPr>
        <p:spPr>
          <a:xfrm>
            <a:off x="1321900" y="2152425"/>
            <a:ext cx="2101200" cy="17544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443" name="Google Shape;1443;p131"/>
          <p:cNvGrpSpPr/>
          <p:nvPr/>
        </p:nvGrpSpPr>
        <p:grpSpPr>
          <a:xfrm rot="-5400000">
            <a:off x="3105415" y="2295011"/>
            <a:ext cx="204654" cy="205433"/>
            <a:chOff x="259788" y="1923155"/>
            <a:chExt cx="409800" cy="409800"/>
          </a:xfrm>
        </p:grpSpPr>
        <p:sp>
          <p:nvSpPr>
            <p:cNvPr id="1444" name="Google Shape;1444;p13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45" name="Google Shape;1445;p13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46" name="Google Shape;1446;p13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7" name="Google Shape;1447;p13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8" name="Google Shape;1448;p131"/>
          <p:cNvSpPr/>
          <p:nvPr/>
        </p:nvSpPr>
        <p:spPr>
          <a:xfrm>
            <a:off x="3515325" y="2152425"/>
            <a:ext cx="2101200" cy="17544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449" name="Google Shape;1449;p131"/>
          <p:cNvGrpSpPr/>
          <p:nvPr/>
        </p:nvGrpSpPr>
        <p:grpSpPr>
          <a:xfrm rot="-5400000">
            <a:off x="5298842" y="2295011"/>
            <a:ext cx="204654" cy="205433"/>
            <a:chOff x="259788" y="1923155"/>
            <a:chExt cx="409800" cy="409800"/>
          </a:xfrm>
        </p:grpSpPr>
        <p:sp>
          <p:nvSpPr>
            <p:cNvPr id="1450" name="Google Shape;1450;p13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51" name="Google Shape;1451;p13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52" name="Google Shape;1452;p13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13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54" name="Google Shape;1454;p131"/>
          <p:cNvSpPr/>
          <p:nvPr/>
        </p:nvSpPr>
        <p:spPr>
          <a:xfrm>
            <a:off x="5708725" y="2152425"/>
            <a:ext cx="2101200" cy="17544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455" name="Google Shape;1455;p131"/>
          <p:cNvGrpSpPr/>
          <p:nvPr/>
        </p:nvGrpSpPr>
        <p:grpSpPr>
          <a:xfrm rot="-5400000">
            <a:off x="7492230" y="2295011"/>
            <a:ext cx="204654" cy="205433"/>
            <a:chOff x="259788" y="1923155"/>
            <a:chExt cx="409800" cy="409800"/>
          </a:xfrm>
        </p:grpSpPr>
        <p:sp>
          <p:nvSpPr>
            <p:cNvPr id="1456" name="Google Shape;1456;p13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57" name="Google Shape;1457;p13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458" name="Google Shape;1458;p13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13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60" name="Google Shape;1460;p131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61" name="Google Shape;1461;p131"/>
          <p:cNvSpPr txBox="1"/>
          <p:nvPr>
            <p:ph idx="19" type="title"/>
          </p:nvPr>
        </p:nvSpPr>
        <p:spPr>
          <a:xfrm>
            <a:off x="228600" y="613525"/>
            <a:ext cx="86781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 solution: the "Save State" / </a:t>
            </a:r>
            <a:endParaRPr/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Off-Ramp</a:t>
            </a:r>
            <a:endParaRPr/>
          </a:p>
        </p:txBody>
      </p:sp>
      <p:sp>
        <p:nvSpPr>
          <p:cNvPr id="1462" name="Google Shape;1462;p131"/>
          <p:cNvSpPr txBox="1"/>
          <p:nvPr>
            <p:ph type="title"/>
          </p:nvPr>
        </p:nvSpPr>
        <p:spPr>
          <a:xfrm>
            <a:off x="1448525" y="2344500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63" name="Google Shape;1463;p131"/>
          <p:cNvSpPr txBox="1"/>
          <p:nvPr>
            <p:ph idx="5" type="subTitle"/>
          </p:nvPr>
        </p:nvSpPr>
        <p:spPr>
          <a:xfrm>
            <a:off x="1448525" y="2730850"/>
            <a:ext cx="1919100" cy="17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</a:t>
            </a:r>
            <a:endParaRPr/>
          </a:p>
        </p:txBody>
      </p:sp>
      <p:sp>
        <p:nvSpPr>
          <p:cNvPr id="1464" name="Google Shape;1464;p131"/>
          <p:cNvSpPr txBox="1"/>
          <p:nvPr>
            <p:ph idx="6" type="body"/>
          </p:nvPr>
        </p:nvSpPr>
        <p:spPr>
          <a:xfrm>
            <a:off x="1466450" y="3136550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reported that standard relaxation rituals felt like "chores," but the specific prompt "What is the first tiny step for tomorrow?" instantly lowered their anxiety.</a:t>
            </a:r>
            <a:endParaRPr/>
          </a:p>
        </p:txBody>
      </p:sp>
      <p:sp>
        <p:nvSpPr>
          <p:cNvPr id="1465" name="Google Shape;1465;p131"/>
          <p:cNvSpPr txBox="1"/>
          <p:nvPr>
            <p:ph idx="7" type="title"/>
          </p:nvPr>
        </p:nvSpPr>
        <p:spPr>
          <a:xfrm>
            <a:off x="3637175" y="2344500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66" name="Google Shape;1466;p131"/>
          <p:cNvSpPr txBox="1"/>
          <p:nvPr>
            <p:ph idx="8" type="subTitle"/>
          </p:nvPr>
        </p:nvSpPr>
        <p:spPr>
          <a:xfrm>
            <a:off x="3637175" y="2730850"/>
            <a:ext cx="18621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adjustments</a:t>
            </a:r>
            <a:endParaRPr/>
          </a:p>
        </p:txBody>
      </p:sp>
      <p:sp>
        <p:nvSpPr>
          <p:cNvPr id="1467" name="Google Shape;1467;p131"/>
          <p:cNvSpPr txBox="1"/>
          <p:nvPr>
            <p:ph idx="9" type="body"/>
          </p:nvPr>
        </p:nvSpPr>
        <p:spPr>
          <a:xfrm>
            <a:off x="3668463" y="3136550"/>
            <a:ext cx="17949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the physical "box" prototype was found to be cumbersome, we are moving forward in favor of a portable "Save State" system that focuses on resumption rather than just closure.</a:t>
            </a:r>
            <a:endParaRPr/>
          </a:p>
        </p:txBody>
      </p:sp>
      <p:sp>
        <p:nvSpPr>
          <p:cNvPr id="1468" name="Google Shape;1468;p131"/>
          <p:cNvSpPr txBox="1"/>
          <p:nvPr>
            <p:ph idx="13" type="title"/>
          </p:nvPr>
        </p:nvSpPr>
        <p:spPr>
          <a:xfrm>
            <a:off x="5838800" y="2344500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69" name="Google Shape;1469;p131"/>
          <p:cNvSpPr txBox="1"/>
          <p:nvPr>
            <p:ph idx="14" type="subTitle"/>
          </p:nvPr>
        </p:nvSpPr>
        <p:spPr>
          <a:xfrm>
            <a:off x="5838800" y="2730850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ommunity served</a:t>
            </a:r>
            <a:endParaRPr/>
          </a:p>
        </p:txBody>
      </p:sp>
      <p:sp>
        <p:nvSpPr>
          <p:cNvPr id="1470" name="Google Shape;1470;p131"/>
          <p:cNvSpPr txBox="1"/>
          <p:nvPr>
            <p:ph idx="15" type="body"/>
          </p:nvPr>
        </p:nvSpPr>
        <p:spPr>
          <a:xfrm>
            <a:off x="5838700" y="3034050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his solution specifically serves students and knowledge workers with irregular schedules, individuals who view sleep as a threat to their momentum and need permission to stop without feeling unproductive</a:t>
            </a:r>
            <a:endParaRPr/>
          </a:p>
        </p:txBody>
      </p:sp>
      <p:sp>
        <p:nvSpPr>
          <p:cNvPr id="1471" name="Google Shape;1471;p1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"/>
          <p:cNvSpPr txBox="1"/>
          <p:nvPr>
            <p:ph type="title"/>
          </p:nvPr>
        </p:nvSpPr>
        <p:spPr>
          <a:xfrm>
            <a:off x="228600" y="704098"/>
            <a:ext cx="3655800" cy="230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domain refinement</a:t>
            </a:r>
            <a:r>
              <a:rPr lang="en" sz="3000"/>
              <a:t>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y</a:t>
            </a:r>
            <a:r>
              <a:rPr lang="en" sz="3400"/>
              <a:t>oung adults who struggle with sleep</a:t>
            </a:r>
            <a:endParaRPr sz="3400"/>
          </a:p>
        </p:txBody>
      </p:sp>
      <p:sp>
        <p:nvSpPr>
          <p:cNvPr id="943" name="Google Shape;943;p96"/>
          <p:cNvSpPr txBox="1"/>
          <p:nvPr>
            <p:ph idx="1" type="subTitle"/>
          </p:nvPr>
        </p:nvSpPr>
        <p:spPr>
          <a:xfrm>
            <a:off x="4525075" y="457200"/>
            <a:ext cx="3926400" cy="388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w</a:t>
            </a:r>
            <a:r>
              <a:rPr lang="en" sz="2400">
                <a:solidFill>
                  <a:schemeClr val="dk2"/>
                </a:solidFill>
              </a:rPr>
              <a:t>e are young adults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t</a:t>
            </a:r>
            <a:r>
              <a:rPr lang="en" sz="2400">
                <a:solidFill>
                  <a:schemeClr val="dk2"/>
                </a:solidFill>
              </a:rPr>
              <a:t>he struggling people have the strongest pain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44" name="Google Shape;944;p9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2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7" name="Google Shape;1477;p132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3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479" name="Google Shape;1479;p132" title="linkedin pic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358" r="16351" t="0"/>
          <a:stretch/>
        </p:blipFill>
        <p:spPr>
          <a:xfrm>
            <a:off x="4381070" y="1330922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80" name="Google Shape;1480;p132" title="CareerFair10.17-773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2062" l="0" r="0" t="3675"/>
          <a:stretch/>
        </p:blipFill>
        <p:spPr>
          <a:xfrm>
            <a:off x="6949002" y="892947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81" name="Google Shape;1481;p132" title="Mason_Le's_Headshot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393" l="0" r="0" t="10385"/>
          <a:stretch/>
        </p:blipFill>
        <p:spPr>
          <a:xfrm>
            <a:off x="2423700" y="3095234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50" name="Google Shape;950;p97"/>
          <p:cNvSpPr txBox="1"/>
          <p:nvPr>
            <p:ph type="title"/>
          </p:nvPr>
        </p:nvSpPr>
        <p:spPr>
          <a:xfrm>
            <a:off x="320625" y="577948"/>
            <a:ext cx="3655800" cy="112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additional participants</a:t>
            </a:r>
            <a:endParaRPr sz="3600"/>
          </a:p>
        </p:txBody>
      </p:sp>
      <p:sp>
        <p:nvSpPr>
          <p:cNvPr id="951" name="Google Shape;951;p97"/>
          <p:cNvSpPr txBox="1"/>
          <p:nvPr>
            <p:ph idx="1" type="subTitle"/>
          </p:nvPr>
        </p:nvSpPr>
        <p:spPr>
          <a:xfrm>
            <a:off x="4525075" y="457200"/>
            <a:ext cx="3926400" cy="388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workers with late work schedule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l</a:t>
            </a:r>
            <a:r>
              <a:rPr lang="en" sz="2400">
                <a:solidFill>
                  <a:schemeClr val="dk2"/>
                </a:solidFill>
              </a:rPr>
              <a:t>ocal employees (young adults)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/>
          <p:nvPr/>
        </p:nvSpPr>
        <p:spPr>
          <a:xfrm>
            <a:off x="13263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7" name="Google Shape;957;p98"/>
          <p:cNvSpPr/>
          <p:nvPr/>
        </p:nvSpPr>
        <p:spPr>
          <a:xfrm>
            <a:off x="57165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8" name="Google Shape;958;p98"/>
          <p:cNvSpPr/>
          <p:nvPr/>
        </p:nvSpPr>
        <p:spPr>
          <a:xfrm>
            <a:off x="35214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9" name="Google Shape;959;p9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960" name="Google Shape;960;p98" title="Screenshot 2026-01-22 at 6.43.27 PM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2390" l="0" r="0" t="2390"/>
          <a:stretch/>
        </p:blipFill>
        <p:spPr>
          <a:xfrm>
            <a:off x="15244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61" name="Google Shape;961;p98"/>
          <p:cNvSpPr txBox="1"/>
          <p:nvPr>
            <p:ph idx="5" type="subTitle"/>
          </p:nvPr>
        </p:nvSpPr>
        <p:spPr>
          <a:xfrm>
            <a:off x="1524400" y="2644790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sleep</a:t>
            </a:r>
            <a:endParaRPr/>
          </a:p>
        </p:txBody>
      </p:sp>
      <p:sp>
        <p:nvSpPr>
          <p:cNvPr id="962" name="Google Shape;962;p98"/>
          <p:cNvSpPr txBox="1"/>
          <p:nvPr>
            <p:ph idx="6" type="subTitle"/>
          </p:nvPr>
        </p:nvSpPr>
        <p:spPr>
          <a:xfrm>
            <a:off x="1524400" y="2873401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expert</a:t>
            </a:r>
            <a:endParaRPr/>
          </a:p>
        </p:txBody>
      </p:sp>
      <p:sp>
        <p:nvSpPr>
          <p:cNvPr id="963" name="Google Shape;963;p98"/>
          <p:cNvSpPr txBox="1"/>
          <p:nvPr>
            <p:ph idx="7" type="body"/>
          </p:nvPr>
        </p:nvSpPr>
        <p:spPr>
          <a:xfrm>
            <a:off x="15244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worker at an anonymous mattress store! well-trained within the world of mattresses and sleeping (went to sleep information trainings)</a:t>
            </a:r>
            <a:endParaRPr/>
          </a:p>
        </p:txBody>
      </p:sp>
      <p:pic>
        <p:nvPicPr>
          <p:cNvPr id="964" name="Google Shape;964;p98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5626" l="0" r="0" t="5626"/>
          <a:stretch/>
        </p:blipFill>
        <p:spPr>
          <a:xfrm>
            <a:off x="59146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65" name="Google Shape;965;p98"/>
          <p:cNvSpPr txBox="1"/>
          <p:nvPr>
            <p:ph idx="9" type="subTitle"/>
          </p:nvPr>
        </p:nvSpPr>
        <p:spPr>
          <a:xfrm>
            <a:off x="5914600" y="2644795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buddha</a:t>
            </a:r>
            <a:endParaRPr/>
          </a:p>
        </p:txBody>
      </p:sp>
      <p:sp>
        <p:nvSpPr>
          <p:cNvPr id="966" name="Google Shape;966;p98"/>
          <p:cNvSpPr txBox="1"/>
          <p:nvPr>
            <p:ph idx="13" type="subTitle"/>
          </p:nvPr>
        </p:nvSpPr>
        <p:spPr>
          <a:xfrm>
            <a:off x="59146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psychologist</a:t>
            </a:r>
            <a:endParaRPr/>
          </a:p>
        </p:txBody>
      </p:sp>
      <p:sp>
        <p:nvSpPr>
          <p:cNvPr id="967" name="Google Shape;967;p98"/>
          <p:cNvSpPr txBox="1"/>
          <p:nvPr>
            <p:ph idx="14" type="body"/>
          </p:nvPr>
        </p:nvSpPr>
        <p:spPr>
          <a:xfrm>
            <a:off x="5914600" y="3251425"/>
            <a:ext cx="17415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write a brief bio mentioning their background, area of expertise, and what their role in this partnership will be.</a:t>
            </a:r>
            <a:endParaRPr/>
          </a:p>
        </p:txBody>
      </p:sp>
      <p:pic>
        <p:nvPicPr>
          <p:cNvPr id="968" name="Google Shape;968;p98" title="Gemini_Generated_Image_jwxlehjwxlehjwxl.png"/>
          <p:cNvPicPr preferRelativeResize="0"/>
          <p:nvPr>
            <p:ph idx="15" type="pic"/>
          </p:nvPr>
        </p:nvPicPr>
        <p:blipFill rotWithShape="1">
          <a:blip r:embed="rId5">
            <a:alphaModFix/>
          </a:blip>
          <a:srcRect b="0" l="1465" r="1465" t="0"/>
          <a:stretch/>
        </p:blipFill>
        <p:spPr>
          <a:xfrm>
            <a:off x="37195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69" name="Google Shape;969;p98"/>
          <p:cNvSpPr txBox="1"/>
          <p:nvPr>
            <p:ph idx="16" type="subTitle"/>
          </p:nvPr>
        </p:nvSpPr>
        <p:spPr>
          <a:xfrm>
            <a:off x="3719500" y="2644795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</a:t>
            </a:r>
            <a:endParaRPr/>
          </a:p>
        </p:txBody>
      </p:sp>
      <p:sp>
        <p:nvSpPr>
          <p:cNvPr id="970" name="Google Shape;970;p98"/>
          <p:cNvSpPr txBox="1"/>
          <p:nvPr>
            <p:ph idx="17" type="subTitle"/>
          </p:nvPr>
        </p:nvSpPr>
        <p:spPr>
          <a:xfrm>
            <a:off x="3719500" y="2873401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insomniac</a:t>
            </a:r>
            <a:endParaRPr/>
          </a:p>
        </p:txBody>
      </p:sp>
      <p:sp>
        <p:nvSpPr>
          <p:cNvPr id="971" name="Google Shape;971;p98"/>
          <p:cNvSpPr txBox="1"/>
          <p:nvPr>
            <p:ph idx="18" type="body"/>
          </p:nvPr>
        </p:nvSpPr>
        <p:spPr>
          <a:xfrm>
            <a:off x="3699100" y="3170575"/>
            <a:ext cx="1761900" cy="112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an anxious, data-driven perfectionist, needs a sleep routine that distracts its active brain without judging their performance, so that it can let go of the day without feeling out of control</a:t>
            </a:r>
            <a:endParaRPr/>
          </a:p>
        </p:txBody>
      </p:sp>
      <p:sp>
        <p:nvSpPr>
          <p:cNvPr id="972" name="Google Shape;972;p98"/>
          <p:cNvSpPr txBox="1"/>
          <p:nvPr>
            <p:ph idx="4294967295" type="title"/>
          </p:nvPr>
        </p:nvSpPr>
        <p:spPr>
          <a:xfrm>
            <a:off x="320625" y="577950"/>
            <a:ext cx="53421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</a:t>
            </a:r>
            <a:r>
              <a:rPr lang="en" sz="3600"/>
              <a:t>ast interviews</a:t>
            </a:r>
            <a:endParaRPr sz="3600"/>
          </a:p>
        </p:txBody>
      </p:sp>
      <p:sp>
        <p:nvSpPr>
          <p:cNvPr id="973" name="Google Shape;973;p98"/>
          <p:cNvSpPr/>
          <p:nvPr/>
        </p:nvSpPr>
        <p:spPr>
          <a:xfrm rot="-708655">
            <a:off x="1702167" y="2134884"/>
            <a:ext cx="296068" cy="8643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74" name="Google Shape;974;p98"/>
          <p:cNvSpPr/>
          <p:nvPr/>
        </p:nvSpPr>
        <p:spPr>
          <a:xfrm>
            <a:off x="6106167" y="2060119"/>
            <a:ext cx="296100" cy="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75" name="Google Shape;975;p98"/>
          <p:cNvSpPr/>
          <p:nvPr/>
        </p:nvSpPr>
        <p:spPr>
          <a:xfrm>
            <a:off x="3904142" y="2131569"/>
            <a:ext cx="296100" cy="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9"/>
          <p:cNvSpPr/>
          <p:nvPr/>
        </p:nvSpPr>
        <p:spPr>
          <a:xfrm>
            <a:off x="1941075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81" name="Google Shape;981;p99"/>
          <p:cNvSpPr/>
          <p:nvPr/>
        </p:nvSpPr>
        <p:spPr>
          <a:xfrm>
            <a:off x="50301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82" name="Google Shape;982;p9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983" name="Google Shape;983;p99" title="Screenshot 2026-01-29 at 2.32.53 PM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3069" l="0" r="0" t="3069"/>
          <a:stretch/>
        </p:blipFill>
        <p:spPr>
          <a:xfrm>
            <a:off x="2139175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84" name="Google Shape;984;p99"/>
          <p:cNvSpPr txBox="1"/>
          <p:nvPr>
            <p:ph idx="5" type="subTitle"/>
          </p:nvPr>
        </p:nvSpPr>
        <p:spPr>
          <a:xfrm>
            <a:off x="2139175" y="2644790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</a:t>
            </a:r>
            <a:r>
              <a:rPr lang="en"/>
              <a:t>r</a:t>
            </a:r>
            <a:r>
              <a:rPr lang="en"/>
              <a:t>eal john sleep</a:t>
            </a:r>
            <a:endParaRPr/>
          </a:p>
        </p:txBody>
      </p:sp>
      <p:sp>
        <p:nvSpPr>
          <p:cNvPr id="985" name="Google Shape;985;p99"/>
          <p:cNvSpPr txBox="1"/>
          <p:nvPr>
            <p:ph idx="6" type="subTitle"/>
          </p:nvPr>
        </p:nvSpPr>
        <p:spPr>
          <a:xfrm>
            <a:off x="2139175" y="2873401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sufferer</a:t>
            </a:r>
            <a:endParaRPr/>
          </a:p>
        </p:txBody>
      </p:sp>
      <p:sp>
        <p:nvSpPr>
          <p:cNvPr id="986" name="Google Shape;986;p99"/>
          <p:cNvSpPr txBox="1"/>
          <p:nvPr>
            <p:ph idx="7" type="body"/>
          </p:nvPr>
        </p:nvSpPr>
        <p:spPr>
          <a:xfrm>
            <a:off x="213917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izza worker who has a very inconsistent sleep schedule</a:t>
            </a:r>
            <a:endParaRPr/>
          </a:p>
        </p:txBody>
      </p:sp>
      <p:pic>
        <p:nvPicPr>
          <p:cNvPr id="987" name="Google Shape;987;p99" title="IMG_1130.jpg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23291" l="0" r="0" t="23286"/>
          <a:stretch/>
        </p:blipFill>
        <p:spPr>
          <a:xfrm>
            <a:off x="52282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88" name="Google Shape;988;p99"/>
          <p:cNvSpPr txBox="1"/>
          <p:nvPr>
            <p:ph idx="9" type="subTitle"/>
          </p:nvPr>
        </p:nvSpPr>
        <p:spPr>
          <a:xfrm>
            <a:off x="5228200" y="2644795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sp>
        <p:nvSpPr>
          <p:cNvPr id="989" name="Google Shape;989;p99"/>
          <p:cNvSpPr txBox="1"/>
          <p:nvPr>
            <p:ph idx="13" type="subTitle"/>
          </p:nvPr>
        </p:nvSpPr>
        <p:spPr>
          <a:xfrm>
            <a:off x="5228200" y="2873400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former graveyard shifter</a:t>
            </a:r>
            <a:endParaRPr/>
          </a:p>
        </p:txBody>
      </p:sp>
      <p:sp>
        <p:nvSpPr>
          <p:cNvPr id="990" name="Google Shape;990;p99"/>
          <p:cNvSpPr txBox="1"/>
          <p:nvPr>
            <p:ph idx="14" type="body"/>
          </p:nvPr>
        </p:nvSpPr>
        <p:spPr>
          <a:xfrm>
            <a:off x="5228200" y="3251425"/>
            <a:ext cx="17415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ucsb student that chose to work at slodoco from 8 pm - 4 am for the bread</a:t>
            </a:r>
            <a:endParaRPr/>
          </a:p>
        </p:txBody>
      </p:sp>
      <p:sp>
        <p:nvSpPr>
          <p:cNvPr id="991" name="Google Shape;991;p99"/>
          <p:cNvSpPr txBox="1"/>
          <p:nvPr>
            <p:ph idx="4294967295" type="title"/>
          </p:nvPr>
        </p:nvSpPr>
        <p:spPr>
          <a:xfrm>
            <a:off x="320625" y="577950"/>
            <a:ext cx="53421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</a:t>
            </a:r>
            <a:r>
              <a:rPr lang="en" sz="3600"/>
              <a:t>ew interviews</a:t>
            </a:r>
            <a:endParaRPr sz="3600"/>
          </a:p>
        </p:txBody>
      </p:sp>
      <p:sp>
        <p:nvSpPr>
          <p:cNvPr id="992" name="Google Shape;992;p99"/>
          <p:cNvSpPr/>
          <p:nvPr/>
        </p:nvSpPr>
        <p:spPr>
          <a:xfrm rot="-709054">
            <a:off x="2324089" y="2139386"/>
            <a:ext cx="199223" cy="7078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93" name="Google Shape;993;p99"/>
          <p:cNvSpPr/>
          <p:nvPr/>
        </p:nvSpPr>
        <p:spPr>
          <a:xfrm>
            <a:off x="5459267" y="1939419"/>
            <a:ext cx="296100" cy="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8" name="Google Shape;998;p100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00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100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1" name="Google Shape;1001;p100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002" name="Google Shape;1002;p10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03" name="Google Shape;1003;p10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04" name="Google Shape;1004;p10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0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06" name="Google Shape;1006;p100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007" name="Google Shape;1007;p10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08" name="Google Shape;1008;p10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09" name="Google Shape;1009;p10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0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11" name="Google Shape;1011;p100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012" name="Google Shape;1012;p100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013" name="Google Shape;1013;p100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014" name="Google Shape;1014;p10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0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16" name="Google Shape;1016;p100"/>
          <p:cNvSpPr txBox="1"/>
          <p:nvPr>
            <p:ph type="title"/>
          </p:nvPr>
        </p:nvSpPr>
        <p:spPr>
          <a:xfrm>
            <a:off x="228600" y="672300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previous learnings</a:t>
            </a:r>
            <a:endParaRPr/>
          </a:p>
        </p:txBody>
      </p:sp>
      <p:sp>
        <p:nvSpPr>
          <p:cNvPr id="1017" name="Google Shape;1017;p10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18" name="Google Shape;1018;p100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19" name="Google Shape;1019;p100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20" name="Google Shape;1020;p100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21" name="Google Shape;1021;p100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habits and discipline.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important habits and discipline surrounding sleep matters the most.</a:t>
            </a:r>
            <a:endParaRPr b="1" sz="1400"/>
          </a:p>
        </p:txBody>
      </p:sp>
      <p:sp>
        <p:nvSpPr>
          <p:cNvPr id="1022" name="Google Shape;1022;p100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consistency.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is better than optimizing every little thing.</a:t>
            </a:r>
            <a:endParaRPr/>
          </a:p>
        </p:txBody>
      </p:sp>
      <p:sp>
        <p:nvSpPr>
          <p:cNvPr id="1023" name="Google Shape;1023;p100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solidFill>
                  <a:schemeClr val="dk2"/>
                </a:solidFill>
              </a:rPr>
              <a:t>external factors.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other factors in life general get in the way of quality sleep.</a:t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1024" name="Google Shape;102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8" y="2382863"/>
            <a:ext cx="2228625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0" title="inverted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350" y="1801504"/>
            <a:ext cx="2228626" cy="22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0" title="image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075" y="1565813"/>
            <a:ext cx="27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1"/>
          <p:cNvSpPr/>
          <p:nvPr/>
        </p:nvSpPr>
        <p:spPr>
          <a:xfrm>
            <a:off x="5691950" y="22912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32" name="Google Shape;1032;p101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participants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1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john sleep</a:t>
            </a:r>
            <a:endParaRPr/>
          </a:p>
        </p:txBody>
      </p:sp>
      <p:sp>
        <p:nvSpPr>
          <p:cNvPr id="1034" name="Google Shape;1034;p10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35" name="Google Shape;1035;p101" title="Screenshot 2026-01-29 at 2.32.53 PM.pn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4446" l="0" r="0" t="4446"/>
          <a:stretch/>
        </p:blipFill>
        <p:spPr>
          <a:xfrm>
            <a:off x="3524650" y="2429225"/>
            <a:ext cx="1885500" cy="1885500"/>
          </a:xfrm>
          <a:prstGeom prst="ellipse">
            <a:avLst/>
          </a:prstGeom>
        </p:spPr>
      </p:pic>
      <p:sp>
        <p:nvSpPr>
          <p:cNvPr id="1036" name="Google Shape;1036;p101"/>
          <p:cNvSpPr txBox="1"/>
          <p:nvPr>
            <p:ph idx="6" type="body"/>
          </p:nvPr>
        </p:nvSpPr>
        <p:spPr>
          <a:xfrm>
            <a:off x="5871500" y="2600825"/>
            <a:ext cx="2864700" cy="1542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occupation:</a:t>
            </a:r>
            <a:r>
              <a:rPr lang="en" sz="1800"/>
              <a:t> pizza worker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interview length:</a:t>
            </a:r>
            <a:r>
              <a:rPr lang="en" sz="1800"/>
              <a:t> 15 mins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location:</a:t>
            </a:r>
            <a:r>
              <a:rPr lang="en" sz="1800"/>
              <a:t> his place of 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7" name="Google Shape;1037;p101"/>
          <p:cNvSpPr txBox="1"/>
          <p:nvPr>
            <p:ph idx="8" type="subTitle"/>
          </p:nvPr>
        </p:nvSpPr>
        <p:spPr>
          <a:xfrm>
            <a:off x="238800" y="2230657"/>
            <a:ext cx="2824500" cy="22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“it [pineapple] is not that bad [on pizza]”</a:t>
            </a:r>
            <a:endParaRPr/>
          </a:p>
        </p:txBody>
      </p:sp>
      <p:sp>
        <p:nvSpPr>
          <p:cNvPr id="1038" name="Google Shape;1038;p101"/>
          <p:cNvSpPr/>
          <p:nvPr/>
        </p:nvSpPr>
        <p:spPr>
          <a:xfrm rot="-706627">
            <a:off x="4268973" y="3101185"/>
            <a:ext cx="396854" cy="103319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